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6"/>
  </p:notesMasterIdLst>
  <p:handoutMasterIdLst>
    <p:handoutMasterId r:id="rId27"/>
  </p:handoutMasterIdLst>
  <p:sldIdLst>
    <p:sldId id="256" r:id="rId5"/>
    <p:sldId id="776" r:id="rId6"/>
    <p:sldId id="711" r:id="rId7"/>
    <p:sldId id="785" r:id="rId8"/>
    <p:sldId id="840" r:id="rId9"/>
    <p:sldId id="841" r:id="rId10"/>
    <p:sldId id="842" r:id="rId11"/>
    <p:sldId id="843" r:id="rId12"/>
    <p:sldId id="845" r:id="rId13"/>
    <p:sldId id="846" r:id="rId14"/>
    <p:sldId id="847" r:id="rId15"/>
    <p:sldId id="848" r:id="rId16"/>
    <p:sldId id="849" r:id="rId17"/>
    <p:sldId id="850" r:id="rId18"/>
    <p:sldId id="851" r:id="rId19"/>
    <p:sldId id="852" r:id="rId20"/>
    <p:sldId id="853" r:id="rId21"/>
    <p:sldId id="854" r:id="rId22"/>
    <p:sldId id="855" r:id="rId23"/>
    <p:sldId id="856" r:id="rId24"/>
    <p:sldId id="784" r:id="rId25"/>
  </p:sldIdLst>
  <p:sldSz cx="9144000" cy="6858000" type="screen4x3"/>
  <p:notesSz cx="9928225" cy="6797675"/>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CFD2"/>
    <a:srgbClr val="FF8B8B"/>
    <a:srgbClr val="DE0000"/>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6" autoAdjust="0"/>
    <p:restoredTop sz="94646"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08/07/2018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7/8/2018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10</a:t>
            </a:fld>
            <a:endParaRPr lang="en-GB"/>
          </a:p>
        </p:txBody>
      </p:sp>
    </p:spTree>
    <p:extLst>
      <p:ext uri="{BB962C8B-B14F-4D97-AF65-F5344CB8AC3E}">
        <p14:creationId xmlns:p14="http://schemas.microsoft.com/office/powerpoint/2010/main" val="194330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11</a:t>
            </a:fld>
            <a:endParaRPr lang="en-GB"/>
          </a:p>
        </p:txBody>
      </p:sp>
    </p:spTree>
    <p:extLst>
      <p:ext uri="{BB962C8B-B14F-4D97-AF65-F5344CB8AC3E}">
        <p14:creationId xmlns:p14="http://schemas.microsoft.com/office/powerpoint/2010/main" val="221223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12</a:t>
            </a:fld>
            <a:endParaRPr lang="en-GB"/>
          </a:p>
        </p:txBody>
      </p:sp>
    </p:spTree>
    <p:extLst>
      <p:ext uri="{BB962C8B-B14F-4D97-AF65-F5344CB8AC3E}">
        <p14:creationId xmlns:p14="http://schemas.microsoft.com/office/powerpoint/2010/main" val="344447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13</a:t>
            </a:fld>
            <a:endParaRPr lang="en-GB"/>
          </a:p>
        </p:txBody>
      </p:sp>
    </p:spTree>
    <p:extLst>
      <p:ext uri="{BB962C8B-B14F-4D97-AF65-F5344CB8AC3E}">
        <p14:creationId xmlns:p14="http://schemas.microsoft.com/office/powerpoint/2010/main" val="238523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14</a:t>
            </a:fld>
            <a:endParaRPr lang="en-GB"/>
          </a:p>
        </p:txBody>
      </p:sp>
    </p:spTree>
    <p:extLst>
      <p:ext uri="{BB962C8B-B14F-4D97-AF65-F5344CB8AC3E}">
        <p14:creationId xmlns:p14="http://schemas.microsoft.com/office/powerpoint/2010/main" val="180683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15</a:t>
            </a:fld>
            <a:endParaRPr lang="en-GB"/>
          </a:p>
        </p:txBody>
      </p:sp>
    </p:spTree>
    <p:extLst>
      <p:ext uri="{BB962C8B-B14F-4D97-AF65-F5344CB8AC3E}">
        <p14:creationId xmlns:p14="http://schemas.microsoft.com/office/powerpoint/2010/main" val="411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16</a:t>
            </a:fld>
            <a:endParaRPr lang="en-GB"/>
          </a:p>
        </p:txBody>
      </p:sp>
    </p:spTree>
    <p:extLst>
      <p:ext uri="{BB962C8B-B14F-4D97-AF65-F5344CB8AC3E}">
        <p14:creationId xmlns:p14="http://schemas.microsoft.com/office/powerpoint/2010/main" val="133518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17</a:t>
            </a:fld>
            <a:endParaRPr lang="en-GB"/>
          </a:p>
        </p:txBody>
      </p:sp>
    </p:spTree>
    <p:extLst>
      <p:ext uri="{BB962C8B-B14F-4D97-AF65-F5344CB8AC3E}">
        <p14:creationId xmlns:p14="http://schemas.microsoft.com/office/powerpoint/2010/main" val="349363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18</a:t>
            </a:fld>
            <a:endParaRPr lang="en-GB"/>
          </a:p>
        </p:txBody>
      </p:sp>
    </p:spTree>
    <p:extLst>
      <p:ext uri="{BB962C8B-B14F-4D97-AF65-F5344CB8AC3E}">
        <p14:creationId xmlns:p14="http://schemas.microsoft.com/office/powerpoint/2010/main" val="1526615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19</a:t>
            </a:fld>
            <a:endParaRPr lang="en-GB"/>
          </a:p>
        </p:txBody>
      </p:sp>
    </p:spTree>
    <p:extLst>
      <p:ext uri="{BB962C8B-B14F-4D97-AF65-F5344CB8AC3E}">
        <p14:creationId xmlns:p14="http://schemas.microsoft.com/office/powerpoint/2010/main" val="14103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20</a:t>
            </a:fld>
            <a:endParaRPr lang="en-GB"/>
          </a:p>
        </p:txBody>
      </p:sp>
    </p:spTree>
    <p:extLst>
      <p:ext uri="{BB962C8B-B14F-4D97-AF65-F5344CB8AC3E}">
        <p14:creationId xmlns:p14="http://schemas.microsoft.com/office/powerpoint/2010/main" val="1887982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402163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2582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5</a:t>
            </a:fld>
            <a:endParaRPr lang="en-GB"/>
          </a:p>
        </p:txBody>
      </p:sp>
    </p:spTree>
    <p:extLst>
      <p:ext uri="{BB962C8B-B14F-4D97-AF65-F5344CB8AC3E}">
        <p14:creationId xmlns:p14="http://schemas.microsoft.com/office/powerpoint/2010/main" val="65602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6</a:t>
            </a:fld>
            <a:endParaRPr lang="en-GB"/>
          </a:p>
        </p:txBody>
      </p:sp>
    </p:spTree>
    <p:extLst>
      <p:ext uri="{BB962C8B-B14F-4D97-AF65-F5344CB8AC3E}">
        <p14:creationId xmlns:p14="http://schemas.microsoft.com/office/powerpoint/2010/main" val="194073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7</a:t>
            </a:fld>
            <a:endParaRPr lang="en-GB"/>
          </a:p>
        </p:txBody>
      </p:sp>
    </p:spTree>
    <p:extLst>
      <p:ext uri="{BB962C8B-B14F-4D97-AF65-F5344CB8AC3E}">
        <p14:creationId xmlns:p14="http://schemas.microsoft.com/office/powerpoint/2010/main" val="420267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8</a:t>
            </a:fld>
            <a:endParaRPr lang="en-GB"/>
          </a:p>
        </p:txBody>
      </p:sp>
    </p:spTree>
    <p:extLst>
      <p:ext uri="{BB962C8B-B14F-4D97-AF65-F5344CB8AC3E}">
        <p14:creationId xmlns:p14="http://schemas.microsoft.com/office/powerpoint/2010/main" val="332105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B08C53-0E3E-45BB-9829-ED508BA3AF5A}" type="slidenum">
              <a:rPr lang="en-GB" smtClean="0"/>
              <a:pPr/>
              <a:t>9</a:t>
            </a:fld>
            <a:endParaRPr lang="en-GB"/>
          </a:p>
        </p:txBody>
      </p:sp>
    </p:spTree>
    <p:extLst>
      <p:ext uri="{BB962C8B-B14F-4D97-AF65-F5344CB8AC3E}">
        <p14:creationId xmlns:p14="http://schemas.microsoft.com/office/powerpoint/2010/main" val="2905853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13.xml"/><Relationship Id="rId2"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 Target="../slides/slide11.xml"/><Relationship Id="rId11" Type="http://schemas.openxmlformats.org/officeDocument/2006/relationships/image" Target="../media/image3.jpeg"/><Relationship Id="rId5" Type="http://schemas.openxmlformats.org/officeDocument/2006/relationships/slide" Target="../slides/slide9.xml"/><Relationship Id="rId10" Type="http://schemas.openxmlformats.org/officeDocument/2006/relationships/slide" Target="../slides/slide19.xml"/><Relationship Id="rId4" Type="http://schemas.openxmlformats.org/officeDocument/2006/relationships/slide" Target="../slides/slide7.xml"/><Relationship Id="rId9" Type="http://schemas.openxmlformats.org/officeDocument/2006/relationships/slide" Target="../slides/slide17.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slide" Target="../slides/sl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8109210" y="620688"/>
            <a:ext cx="78326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Assessment</a:t>
            </a:r>
            <a:endParaRPr lang="en-GB" sz="10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60182" y="620688"/>
            <a:ext cx="955434"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1.1 - Marketing</a:t>
            </a:r>
            <a:endParaRPr lang="en-GB" sz="10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1169264" y="620688"/>
            <a:ext cx="688593"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1.2 - Sales</a:t>
            </a:r>
            <a:endParaRPr lang="en-GB" sz="1000" b="1" dirty="0">
              <a:latin typeface="Arial" panose="020B0604020202020204" pitchFamily="34" charset="0"/>
              <a:cs typeface="Arial" panose="020B0604020202020204" pitchFamily="34" charset="0"/>
            </a:endParaRPr>
          </a:p>
        </p:txBody>
      </p:sp>
      <p:sp>
        <p:nvSpPr>
          <p:cNvPr id="13" name="Round Same Side Corner Rectangle 12">
            <a:hlinkClick r:id="rId5" action="ppaction://hlinksldjump"/>
          </p:cNvPr>
          <p:cNvSpPr/>
          <p:nvPr userDrawn="1"/>
        </p:nvSpPr>
        <p:spPr>
          <a:xfrm>
            <a:off x="1911505" y="620688"/>
            <a:ext cx="1049214"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1.3 - Information</a:t>
            </a:r>
            <a:endParaRPr lang="en-GB" sz="10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014367" y="620688"/>
            <a:ext cx="113526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1.4 – E-Commerce</a:t>
            </a:r>
            <a:endParaRPr lang="en-GB" sz="1000" b="1" dirty="0">
              <a:latin typeface="Arial" panose="020B0604020202020204" pitchFamily="34" charset="0"/>
              <a:cs typeface="Arial" panose="020B0604020202020204" pitchFamily="34" charset="0"/>
            </a:endParaRPr>
          </a:p>
        </p:txBody>
      </p:sp>
      <p:sp>
        <p:nvSpPr>
          <p:cNvPr id="9" name="Round Same Side Corner Rectangle 8">
            <a:hlinkClick r:id="rId7" action="ppaction://hlinksldjump"/>
          </p:cNvPr>
          <p:cNvSpPr/>
          <p:nvPr userDrawn="1"/>
        </p:nvSpPr>
        <p:spPr>
          <a:xfrm>
            <a:off x="4203280" y="620688"/>
            <a:ext cx="82611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1.5 - Support</a:t>
            </a:r>
            <a:endParaRPr lang="en-GB" sz="1000" b="1" dirty="0">
              <a:latin typeface="Arial" panose="020B0604020202020204" pitchFamily="34" charset="0"/>
              <a:cs typeface="Arial" panose="020B0604020202020204" pitchFamily="34" charset="0"/>
            </a:endParaRPr>
          </a:p>
        </p:txBody>
      </p:sp>
      <p:sp>
        <p:nvSpPr>
          <p:cNvPr id="10" name="Round Same Side Corner Rectangle 9">
            <a:hlinkClick r:id="rId8" action="ppaction://hlinksldjump"/>
          </p:cNvPr>
          <p:cNvSpPr/>
          <p:nvPr userDrawn="1"/>
        </p:nvSpPr>
        <p:spPr>
          <a:xfrm>
            <a:off x="5083043" y="620688"/>
            <a:ext cx="90673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1.6 - Financial</a:t>
            </a:r>
            <a:endParaRPr lang="en-GB" sz="1000" b="1" dirty="0">
              <a:latin typeface="Arial" panose="020B0604020202020204" pitchFamily="34" charset="0"/>
              <a:cs typeface="Arial" panose="020B0604020202020204" pitchFamily="34" charset="0"/>
            </a:endParaRPr>
          </a:p>
        </p:txBody>
      </p:sp>
      <p:sp>
        <p:nvSpPr>
          <p:cNvPr id="17" name="Round Same Side Corner Rectangle 16">
            <a:hlinkClick r:id="rId9" action="ppaction://hlinksldjump"/>
          </p:cNvPr>
          <p:cNvSpPr/>
          <p:nvPr userDrawn="1"/>
        </p:nvSpPr>
        <p:spPr>
          <a:xfrm>
            <a:off x="6043429" y="620688"/>
            <a:ext cx="80918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1.7 - Intranet</a:t>
            </a:r>
            <a:endParaRPr lang="en-GB" sz="1000" b="1" dirty="0">
              <a:latin typeface="Arial" panose="020B0604020202020204" pitchFamily="34" charset="0"/>
              <a:cs typeface="Arial" panose="020B0604020202020204" pitchFamily="34" charset="0"/>
            </a:endParaRPr>
          </a:p>
        </p:txBody>
      </p:sp>
      <p:sp>
        <p:nvSpPr>
          <p:cNvPr id="18" name="Round Same Side Corner Rectangle 17">
            <a:hlinkClick r:id="rId10" action="ppaction://hlinksldjump"/>
          </p:cNvPr>
          <p:cNvSpPr/>
          <p:nvPr userDrawn="1"/>
        </p:nvSpPr>
        <p:spPr>
          <a:xfrm>
            <a:off x="6906265" y="620688"/>
            <a:ext cx="11493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000" b="1" dirty="0" smtClean="0">
                <a:latin typeface="Arial" panose="020B0604020202020204" pitchFamily="34" charset="0"/>
                <a:cs typeface="Arial" panose="020B0604020202020204" pitchFamily="34" charset="0"/>
              </a:rPr>
              <a:t>1.8 - Collaboration</a:t>
            </a:r>
            <a:endParaRPr lang="en-GB" sz="10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70266" y="72008"/>
            <a:ext cx="8038944"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44408" y="13584"/>
            <a:ext cx="854555" cy="59242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07293"/>
            <a:ext cx="8712968" cy="5030019"/>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80494" y="6407944"/>
            <a:ext cx="1920240" cy="365760"/>
          </a:xfrm>
          <a:prstGeom prst="rect">
            <a:avLst/>
          </a:prstGeom>
        </p:spPr>
        <p:txBody>
          <a:bodyPr/>
          <a:lstStyle>
            <a:extLst/>
          </a:lstStyle>
          <a:p>
            <a:fld id="{23214344-8236-4B1F-A3DF-DA24BB3EAD55}" type="datetimeFigureOut">
              <a:rPr lang="en-GB" smtClean="0"/>
              <a:pPr/>
              <a:t>08/07/2018</a:t>
            </a:fld>
            <a:endParaRPr lang="en-GB"/>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8F1201DD-DA1B-4B07-90AE-AA0AC650B466}" type="slidenum">
              <a:rPr lang="en-GB" smtClean="0"/>
              <a:pPr/>
              <a:t>‹#›</a:t>
            </a:fld>
            <a:endParaRPr lang="en-GB"/>
          </a:p>
        </p:txBody>
      </p:sp>
      <p:sp>
        <p:nvSpPr>
          <p:cNvPr id="7" name="Title 6"/>
          <p:cNvSpPr>
            <a:spLocks noGrp="1"/>
          </p:cNvSpPr>
          <p:nvPr>
            <p:ph type="title"/>
          </p:nvPr>
        </p:nvSpPr>
        <p:spPr>
          <a:xfrm>
            <a:off x="230832" y="116632"/>
            <a:ext cx="8733656" cy="936104"/>
          </a:xfrm>
        </p:spPr>
        <p:txBody>
          <a:bodyPr rtlCol="0">
            <a:normAutofit/>
          </a:bodyPr>
          <a:lstStyle>
            <a:lvl1pPr>
              <a:defRPr sz="4000"/>
            </a:lvl1pPr>
            <a:extLst/>
          </a:lstStyle>
          <a:p>
            <a:r>
              <a:rPr kumimoji="0" lang="en-US" smtClean="0"/>
              <a:t>Click to edit Master title style</a:t>
            </a:r>
            <a:endParaRPr kumimoji="0" lang="en-US" dirty="0"/>
          </a:p>
        </p:txBody>
      </p:sp>
      <p:sp>
        <p:nvSpPr>
          <p:cNvPr id="41" name="Round Same Side Corner Rectangle 40">
            <a:hlinkClick r:id="rId2" action="ppaction://hlinksldjump"/>
          </p:cNvPr>
          <p:cNvSpPr/>
          <p:nvPr/>
        </p:nvSpPr>
        <p:spPr>
          <a:xfrm>
            <a:off x="35496" y="6569968"/>
            <a:ext cx="72008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latin typeface="Calibri" pitchFamily="34" charset="0"/>
                <a:cs typeface="Calibri" pitchFamily="34" charset="0"/>
              </a:rPr>
              <a:t>Scenario</a:t>
            </a:r>
            <a:endParaRPr lang="en-GB" sz="1100" b="1" dirty="0">
              <a:solidFill>
                <a:schemeClr val="bg1"/>
              </a:solidFill>
              <a:latin typeface="Calibri" pitchFamily="34" charset="0"/>
              <a:cs typeface="Calibri" pitchFamily="34" charset="0"/>
            </a:endParaRPr>
          </a:p>
        </p:txBody>
      </p:sp>
      <p:sp>
        <p:nvSpPr>
          <p:cNvPr id="51" name="Round Same Side Corner Rectangle 50">
            <a:hlinkClick r:id="" action="ppaction://noaction"/>
          </p:cNvPr>
          <p:cNvSpPr/>
          <p:nvPr/>
        </p:nvSpPr>
        <p:spPr>
          <a:xfrm>
            <a:off x="1415096" y="6569968"/>
            <a:ext cx="648072"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latin typeface="Calibri" pitchFamily="34" charset="0"/>
                <a:cs typeface="Calibri" pitchFamily="34" charset="0"/>
              </a:rPr>
              <a:t>Tasks</a:t>
            </a:r>
            <a:endParaRPr lang="en-GB" sz="1100" b="1" dirty="0">
              <a:latin typeface="Calibri" pitchFamily="34" charset="0"/>
              <a:cs typeface="Calibri" pitchFamily="34" charset="0"/>
            </a:endParaRPr>
          </a:p>
        </p:txBody>
      </p:sp>
      <p:sp>
        <p:nvSpPr>
          <p:cNvPr id="52" name="Round Same Side Corner Rectangle 51">
            <a:hlinkClick r:id="rId3" action="ppaction://hlinksldjump"/>
          </p:cNvPr>
          <p:cNvSpPr/>
          <p:nvPr/>
        </p:nvSpPr>
        <p:spPr>
          <a:xfrm>
            <a:off x="2068892"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a:t>
            </a:r>
            <a:endParaRPr lang="en-GB" sz="1200" b="1" dirty="0">
              <a:latin typeface="Calibri" pitchFamily="34" charset="0"/>
              <a:cs typeface="Calibri" pitchFamily="34" charset="0"/>
            </a:endParaRPr>
          </a:p>
        </p:txBody>
      </p:sp>
      <p:sp>
        <p:nvSpPr>
          <p:cNvPr id="53" name="Round Same Side Corner Rectangle 52">
            <a:hlinkClick r:id="" action="ppaction://noaction"/>
          </p:cNvPr>
          <p:cNvSpPr/>
          <p:nvPr/>
        </p:nvSpPr>
        <p:spPr>
          <a:xfrm>
            <a:off x="2470616"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2</a:t>
            </a:r>
            <a:endParaRPr lang="en-GB" sz="1200" b="1" dirty="0">
              <a:latin typeface="Calibri" pitchFamily="34" charset="0"/>
              <a:cs typeface="Calibri" pitchFamily="34" charset="0"/>
            </a:endParaRPr>
          </a:p>
        </p:txBody>
      </p:sp>
      <p:sp>
        <p:nvSpPr>
          <p:cNvPr id="54" name="Round Same Side Corner Rectangle 53">
            <a:hlinkClick r:id="" action="ppaction://noaction"/>
          </p:cNvPr>
          <p:cNvSpPr/>
          <p:nvPr/>
        </p:nvSpPr>
        <p:spPr>
          <a:xfrm>
            <a:off x="2872340"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3</a:t>
            </a:r>
            <a:endParaRPr lang="en-GB" sz="1200" b="1" dirty="0">
              <a:latin typeface="Calibri" pitchFamily="34" charset="0"/>
              <a:cs typeface="Calibri" pitchFamily="34" charset="0"/>
            </a:endParaRPr>
          </a:p>
        </p:txBody>
      </p:sp>
      <p:sp>
        <p:nvSpPr>
          <p:cNvPr id="55" name="Round Same Side Corner Rectangle 54">
            <a:hlinkClick r:id="" action="ppaction://noaction"/>
          </p:cNvPr>
          <p:cNvSpPr/>
          <p:nvPr/>
        </p:nvSpPr>
        <p:spPr>
          <a:xfrm>
            <a:off x="3274064"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4</a:t>
            </a:r>
            <a:endParaRPr lang="en-GB" sz="1200" b="1" dirty="0">
              <a:latin typeface="Calibri" pitchFamily="34" charset="0"/>
              <a:cs typeface="Calibri" pitchFamily="34" charset="0"/>
            </a:endParaRPr>
          </a:p>
        </p:txBody>
      </p:sp>
      <p:sp>
        <p:nvSpPr>
          <p:cNvPr id="60" name="Round Same Side Corner Rectangle 59">
            <a:hlinkClick r:id="" action="ppaction://noaction"/>
          </p:cNvPr>
          <p:cNvSpPr/>
          <p:nvPr/>
        </p:nvSpPr>
        <p:spPr>
          <a:xfrm>
            <a:off x="5292080"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9</a:t>
            </a:r>
          </a:p>
        </p:txBody>
      </p:sp>
      <p:sp>
        <p:nvSpPr>
          <p:cNvPr id="61" name="Round Same Side Corner Rectangle 60">
            <a:hlinkClick r:id="" action="ppaction://noaction"/>
          </p:cNvPr>
          <p:cNvSpPr/>
          <p:nvPr/>
        </p:nvSpPr>
        <p:spPr>
          <a:xfrm>
            <a:off x="5693804"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10</a:t>
            </a:r>
            <a:endParaRPr lang="en-GB" sz="1200" b="1" dirty="0">
              <a:latin typeface="Calibri" pitchFamily="34" charset="0"/>
              <a:cs typeface="Calibri" pitchFamily="34" charset="0"/>
            </a:endParaRPr>
          </a:p>
        </p:txBody>
      </p:sp>
      <p:sp>
        <p:nvSpPr>
          <p:cNvPr id="62" name="Round Same Side Corner Rectangle 61">
            <a:hlinkClick r:id="" action="ppaction://noaction"/>
          </p:cNvPr>
          <p:cNvSpPr/>
          <p:nvPr/>
        </p:nvSpPr>
        <p:spPr>
          <a:xfrm>
            <a:off x="6095528"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11</a:t>
            </a:r>
            <a:endParaRPr lang="en-GB" sz="1200" b="1" dirty="0">
              <a:latin typeface="Calibri" pitchFamily="34" charset="0"/>
              <a:cs typeface="Calibri" pitchFamily="34" charset="0"/>
            </a:endParaRPr>
          </a:p>
        </p:txBody>
      </p:sp>
      <p:sp>
        <p:nvSpPr>
          <p:cNvPr id="63" name="Round Same Side Corner Rectangle 62">
            <a:hlinkClick r:id="" action="ppaction://noaction"/>
          </p:cNvPr>
          <p:cNvSpPr/>
          <p:nvPr/>
        </p:nvSpPr>
        <p:spPr>
          <a:xfrm>
            <a:off x="6497252"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12</a:t>
            </a:r>
            <a:endParaRPr lang="en-GB" sz="1200" b="1" dirty="0">
              <a:latin typeface="Calibri" pitchFamily="34" charset="0"/>
              <a:cs typeface="Calibri" pitchFamily="34" charset="0"/>
            </a:endParaRPr>
          </a:p>
        </p:txBody>
      </p:sp>
      <p:sp>
        <p:nvSpPr>
          <p:cNvPr id="64" name="Round Same Side Corner Rectangle 63">
            <a:hlinkClick r:id="" action="ppaction://noaction"/>
          </p:cNvPr>
          <p:cNvSpPr/>
          <p:nvPr/>
        </p:nvSpPr>
        <p:spPr>
          <a:xfrm>
            <a:off x="6898976"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13</a:t>
            </a:r>
            <a:endParaRPr lang="en-GB" sz="1200" b="1" dirty="0">
              <a:latin typeface="Calibri" pitchFamily="34" charset="0"/>
              <a:cs typeface="Calibri" pitchFamily="34" charset="0"/>
            </a:endParaRPr>
          </a:p>
        </p:txBody>
      </p:sp>
      <p:sp>
        <p:nvSpPr>
          <p:cNvPr id="66" name="Round Same Side Corner Rectangle 65">
            <a:hlinkClick r:id="" action="ppaction://noaction"/>
          </p:cNvPr>
          <p:cNvSpPr/>
          <p:nvPr/>
        </p:nvSpPr>
        <p:spPr>
          <a:xfrm>
            <a:off x="7300700" y="6569968"/>
            <a:ext cx="396000" cy="288032"/>
          </a:xfrm>
          <a:prstGeom prst="round2Same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14</a:t>
            </a:r>
            <a:endParaRPr lang="en-GB" sz="1200" b="1" dirty="0">
              <a:latin typeface="Calibri" pitchFamily="34" charset="0"/>
              <a:cs typeface="Calibri" pitchFamily="34" charset="0"/>
            </a:endParaRPr>
          </a:p>
        </p:txBody>
      </p:sp>
      <p:sp>
        <p:nvSpPr>
          <p:cNvPr id="67" name="Round Same Side Corner Rectangle 66">
            <a:hlinkClick r:id="" action="ppaction://noaction"/>
          </p:cNvPr>
          <p:cNvSpPr/>
          <p:nvPr/>
        </p:nvSpPr>
        <p:spPr>
          <a:xfrm>
            <a:off x="7702424"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15</a:t>
            </a:r>
            <a:endParaRPr lang="en-GB" sz="1200" b="1" dirty="0">
              <a:latin typeface="Calibri" pitchFamily="34" charset="0"/>
              <a:cs typeface="Calibri" pitchFamily="34" charset="0"/>
            </a:endParaRPr>
          </a:p>
        </p:txBody>
      </p:sp>
      <p:sp>
        <p:nvSpPr>
          <p:cNvPr id="25" name="Round Same Side Corner Rectangle 24">
            <a:hlinkClick r:id="rId4" action="ppaction://hlinksldjump"/>
          </p:cNvPr>
          <p:cNvSpPr/>
          <p:nvPr userDrawn="1"/>
        </p:nvSpPr>
        <p:spPr>
          <a:xfrm>
            <a:off x="761300" y="6569968"/>
            <a:ext cx="648072" cy="288032"/>
          </a:xfrm>
          <a:prstGeom prst="round2SameRect">
            <a:avLst/>
          </a:prstGeom>
          <a:solidFill>
            <a:srgbClr val="7CBF33"/>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smtClean="0">
                <a:solidFill>
                  <a:schemeClr val="bg1"/>
                </a:solidFill>
                <a:latin typeface="Calibri" pitchFamily="34" charset="0"/>
                <a:cs typeface="Calibri" pitchFamily="34" charset="0"/>
              </a:rPr>
              <a:t>Criteria</a:t>
            </a:r>
            <a:endParaRPr lang="en-GB" sz="1100" b="1" dirty="0">
              <a:solidFill>
                <a:schemeClr val="bg1"/>
              </a:solidFill>
              <a:latin typeface="Calibri" pitchFamily="34" charset="0"/>
              <a:cs typeface="Calibri" pitchFamily="34" charset="0"/>
            </a:endParaRPr>
          </a:p>
        </p:txBody>
      </p:sp>
      <p:sp>
        <p:nvSpPr>
          <p:cNvPr id="31" name="Round Same Side Corner Rectangle 30">
            <a:hlinkClick r:id="rId3" action="ppaction://hlinksldjump"/>
          </p:cNvPr>
          <p:cNvSpPr/>
          <p:nvPr userDrawn="1"/>
        </p:nvSpPr>
        <p:spPr>
          <a:xfrm>
            <a:off x="3675788"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5</a:t>
            </a:r>
            <a:endParaRPr lang="en-GB" sz="1200" b="1" dirty="0">
              <a:latin typeface="Calibri" pitchFamily="34" charset="0"/>
              <a:cs typeface="Calibri" pitchFamily="34" charset="0"/>
            </a:endParaRPr>
          </a:p>
        </p:txBody>
      </p:sp>
      <p:sp>
        <p:nvSpPr>
          <p:cNvPr id="32" name="Round Same Side Corner Rectangle 31">
            <a:hlinkClick r:id="" action="ppaction://noaction"/>
          </p:cNvPr>
          <p:cNvSpPr/>
          <p:nvPr userDrawn="1"/>
        </p:nvSpPr>
        <p:spPr>
          <a:xfrm>
            <a:off x="4077512" y="6569968"/>
            <a:ext cx="396000" cy="288032"/>
          </a:xfrm>
          <a:prstGeom prst="round2SameRect">
            <a:avLst/>
          </a:prstGeom>
          <a:solidFill>
            <a:srgbClr val="FF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6</a:t>
            </a:r>
          </a:p>
        </p:txBody>
      </p:sp>
      <p:sp>
        <p:nvSpPr>
          <p:cNvPr id="33" name="Round Same Side Corner Rectangle 32">
            <a:hlinkClick r:id="" action="ppaction://noaction"/>
          </p:cNvPr>
          <p:cNvSpPr/>
          <p:nvPr userDrawn="1"/>
        </p:nvSpPr>
        <p:spPr>
          <a:xfrm>
            <a:off x="4479236" y="6569968"/>
            <a:ext cx="396000" cy="288032"/>
          </a:xfrm>
          <a:prstGeom prst="round2SameRect">
            <a:avLst/>
          </a:prstGeom>
          <a:solidFill>
            <a:srgbClr val="FF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7</a:t>
            </a:r>
            <a:endParaRPr lang="en-GB" sz="1200" b="1" dirty="0">
              <a:latin typeface="Calibri" pitchFamily="34" charset="0"/>
              <a:cs typeface="Calibri" pitchFamily="34" charset="0"/>
            </a:endParaRPr>
          </a:p>
        </p:txBody>
      </p:sp>
      <p:sp>
        <p:nvSpPr>
          <p:cNvPr id="34" name="Round Same Side Corner Rectangle 33">
            <a:hlinkClick r:id="" action="ppaction://noaction"/>
          </p:cNvPr>
          <p:cNvSpPr/>
          <p:nvPr userDrawn="1"/>
        </p:nvSpPr>
        <p:spPr>
          <a:xfrm>
            <a:off x="4880960" y="6569968"/>
            <a:ext cx="396000" cy="288032"/>
          </a:xfrm>
          <a:prstGeom prst="round2SameRect">
            <a:avLst/>
          </a:prstGeom>
          <a:solidFill>
            <a:srgbClr val="7CBF3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Calibri" pitchFamily="34" charset="0"/>
                <a:cs typeface="Calibri" pitchFamily="34" charset="0"/>
              </a:rPr>
              <a:t>8</a:t>
            </a:r>
          </a:p>
        </p:txBody>
      </p:sp>
      <p:sp>
        <p:nvSpPr>
          <p:cNvPr id="36" name="Round Same Side Corner Rectangle 35">
            <a:hlinkClick r:id="" action="ppaction://noaction"/>
          </p:cNvPr>
          <p:cNvSpPr/>
          <p:nvPr userDrawn="1"/>
        </p:nvSpPr>
        <p:spPr>
          <a:xfrm>
            <a:off x="8104152" y="6569968"/>
            <a:ext cx="396000" cy="288032"/>
          </a:xfrm>
          <a:prstGeom prst="round2Same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smtClean="0">
                <a:latin typeface="Calibri" pitchFamily="34" charset="0"/>
                <a:cs typeface="Calibri" pitchFamily="34" charset="0"/>
              </a:rPr>
              <a:t>16</a:t>
            </a:r>
            <a:endParaRPr lang="en-GB" sz="1200" b="1" dirty="0">
              <a:latin typeface="Calibri" pitchFamily="34" charset="0"/>
              <a:cs typeface="Calibri" pitchFamily="34" charset="0"/>
            </a:endParaRPr>
          </a:p>
        </p:txBody>
      </p:sp>
    </p:spTree>
    <p:extLst>
      <p:ext uri="{BB962C8B-B14F-4D97-AF65-F5344CB8AC3E}">
        <p14:creationId xmlns:p14="http://schemas.microsoft.com/office/powerpoint/2010/main" val="249942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5"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imdb.com/" TargetMode="External"/><Relationship Id="rId7" Type="http://schemas.openxmlformats.org/officeDocument/2006/relationships/hyperlink" Target="https://en.wikipedi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enderoth.com/"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jcb.com/en-gb"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entrepreneur.com/business-opportunities" TargetMode="External"/><Relationship Id="rId4" Type="http://schemas.openxmlformats.org/officeDocument/2006/relationships/hyperlink" Target="http://www.linkedin.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jcb.com/en-gb"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entrepreneur.com/business-opportunities" TargetMode="External"/><Relationship Id="rId4" Type="http://schemas.openxmlformats.org/officeDocument/2006/relationships/hyperlink" Target="http://www.linkedin.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v.uk/" TargetMode="External"/><Relationship Id="rId7" Type="http://schemas.openxmlformats.org/officeDocument/2006/relationships/hyperlink" Target="https://www.childline.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support.microsoft.com/" TargetMode="External"/><Relationship Id="rId4" Type="http://schemas.openxmlformats.org/officeDocument/2006/relationships/hyperlink" Target="http://www.linkedin.com/"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ov.uk/" TargetMode="External"/><Relationship Id="rId7" Type="http://schemas.openxmlformats.org/officeDocument/2006/relationships/hyperlink" Target="https://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support.microsoft.com/" TargetMode="External"/><Relationship Id="rId4" Type="http://schemas.openxmlformats.org/officeDocument/2006/relationships/hyperlink" Target="http://www.linkedin.com/"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hsbc.co.uk/" TargetMode="Externa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nationwide.co.uk/" TargetMode="External"/><Relationship Id="rId4" Type="http://schemas.openxmlformats.org/officeDocument/2006/relationships/hyperlink" Target="https://www.tdameritrade.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hsbc.co.uk/"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nationwide.co.uk/" TargetMode="External"/><Relationship Id="rId4" Type="http://schemas.openxmlformats.org/officeDocument/2006/relationships/hyperlink" Target="https://www.tdameritrade.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moodle.org/" TargetMode="External"/><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londonacademy.org.uk/ePortal/" TargetMode="External"/><Relationship Id="rId4" Type="http://schemas.openxmlformats.org/officeDocument/2006/relationships/hyperlink" Target="https://fireflylearning.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moodle.org/" TargetMode="External"/><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londonacademy.org.uk/ePortal/" TargetMode="External"/><Relationship Id="rId4" Type="http://schemas.openxmlformats.org/officeDocument/2006/relationships/hyperlink" Target="https://fireflylearning.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kickstarter.com/"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tes.com/teaching-resources" TargetMode="External"/><Relationship Id="rId5" Type="http://schemas.openxmlformats.org/officeDocument/2006/relationships/hyperlink" Target="https://www.londonacademy.org.uk/ePortal/" TargetMode="External"/><Relationship Id="rId4" Type="http://schemas.openxmlformats.org/officeDocument/2006/relationships/hyperlink" Target="https://trello.com/"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kickstarter.com/" TargetMode="External"/><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tes.com/teaching-resources" TargetMode="External"/><Relationship Id="rId5" Type="http://schemas.openxmlformats.org/officeDocument/2006/relationships/hyperlink" Target="https://www.londonacademy.org.uk/ePortal/" TargetMode="External"/><Relationship Id="rId4" Type="http://schemas.openxmlformats.org/officeDocument/2006/relationships/hyperlink" Target="https://trello.com/" TargetMode="Externa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irdmarketing.co.uk/" TargetMode="External"/><Relationship Id="rId7" Type="http://schemas.openxmlformats.org/officeDocument/2006/relationships/hyperlink" Target="https://www.prontomarketing.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fifteendesign.co.uk/"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irdmarketing.co.uk/" TargetMode="External"/><Relationship Id="rId7" Type="http://schemas.openxmlformats.org/officeDocument/2006/relationships/hyperlink" Target="https://www.prontomarketing.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fifteendesign.co.uk/"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ebay.co.uk/" TargetMode="External"/><Relationship Id="rId7" Type="http://schemas.openxmlformats.org/officeDocument/2006/relationships/hyperlink" Target="https://store.steampowered.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sainsburys.co.uk/"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ebay.co.uk/" TargetMode="External"/><Relationship Id="rId7" Type="http://schemas.openxmlformats.org/officeDocument/2006/relationships/hyperlink" Target="https://store.steampowered.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sainsburys.co.uk/"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imdb.com/" TargetMode="External"/><Relationship Id="rId7" Type="http://schemas.openxmlformats.org/officeDocument/2006/relationships/hyperlink" Target="https://en.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enderoth.com/"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5106196"/>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LO1 - Know how websites are used by organisations</a:t>
            </a: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554272"/>
          </a:xfrm>
          <a:prstGeom prst="rect">
            <a:avLst/>
          </a:prstGeom>
          <a:noFill/>
        </p:spPr>
        <p:txBody>
          <a:bodyPr wrap="square" rtlCol="0">
            <a:spAutoFit/>
          </a:bodyPr>
          <a:lstStyle/>
          <a:p>
            <a:pPr algn="r"/>
            <a:r>
              <a:rPr lang="en-GB" sz="3200" b="1" dirty="0" smtClean="0"/>
              <a:t>OCR Level 02 – Cambridge Technical</a:t>
            </a:r>
            <a:endParaRPr lang="en-GB" sz="3200" b="1" dirty="0"/>
          </a:p>
          <a:p>
            <a:pPr algn="r"/>
            <a:r>
              <a:rPr lang="en-GB" sz="3100" dirty="0"/>
              <a:t> </a:t>
            </a:r>
            <a:r>
              <a:rPr lang="en-GB" sz="3100" b="1" dirty="0"/>
              <a:t>Unit </a:t>
            </a:r>
            <a:r>
              <a:rPr lang="en-GB" sz="3100" b="1" dirty="0" smtClean="0"/>
              <a:t>13 </a:t>
            </a:r>
            <a:r>
              <a:rPr lang="en-GB" sz="3100" b="1" dirty="0"/>
              <a:t>– </a:t>
            </a:r>
            <a:r>
              <a:rPr lang="en-GB" sz="3100" b="1" dirty="0" smtClean="0"/>
              <a:t>Creating Websites</a:t>
            </a:r>
            <a:endParaRPr lang="en-GB" sz="31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T/615/1382 </a:t>
            </a:r>
          </a:p>
        </p:txBody>
      </p:sp>
      <p:pic>
        <p:nvPicPr>
          <p:cNvPr id="1026" name="Picture 2" descr="Image result for web design"/>
          <p:cNvPicPr>
            <a:picLocks noChangeAspect="1" noChangeArrowheads="1"/>
          </p:cNvPicPr>
          <p:nvPr/>
        </p:nvPicPr>
        <p:blipFill rotWithShape="1">
          <a:blip r:embed="rId3">
            <a:extLst>
              <a:ext uri="{28A0092B-C50C-407E-A947-70E740481C1C}">
                <a14:useLocalDpi xmlns:a14="http://schemas.microsoft.com/office/drawing/2010/main" val="0"/>
              </a:ext>
            </a:extLst>
          </a:blip>
          <a:srcRect l="13189" r="12954"/>
          <a:stretch/>
        </p:blipFill>
        <p:spPr bwMode="auto">
          <a:xfrm>
            <a:off x="2051720" y="2104882"/>
            <a:ext cx="6912768" cy="2924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In your analysis of an information site you will need to discuss the advantages to the customer and company of the web purpose.</a:t>
            </a:r>
          </a:p>
          <a:p>
            <a:pPr marL="268288"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For the customer you will need to explain features available such as:</a:t>
            </a:r>
          </a:p>
          <a:p>
            <a:pPr marL="524320" lvl="1"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 search bar, layout, ease of reading, links to other information, downloadable content for offline reading, verification of sources.</a:t>
            </a:r>
          </a:p>
          <a:p>
            <a:pPr marL="524320" lvl="1"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You may also include features such as bookmarks, logins, ability to edit information or comment on it.</a:t>
            </a:r>
          </a:p>
          <a:p>
            <a:pPr marL="268288"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the purpose, what the business hopes to achieve from the site, how they encourage customers to come back, what the site may be linked to, how it generates funding or how it promotes the company name.</a:t>
            </a:r>
          </a:p>
          <a:p>
            <a:pPr marL="524320" lvl="1"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You may also explain contact details, the links at the bottom of the site, ads, sources and the use of media on the site to benefit the business reputation.</a:t>
            </a:r>
          </a:p>
          <a:p>
            <a:pPr marL="0" indent="0">
              <a:spcAft>
                <a:spcPts val="300"/>
              </a:spcAft>
              <a:buClr>
                <a:srgbClr val="00B050"/>
              </a:buClr>
              <a:buSzPct val="100000"/>
              <a:buNone/>
            </a:pPr>
            <a:r>
              <a:rPr lang="en-US" sz="1600" b="1" dirty="0" smtClean="0">
                <a:solidFill>
                  <a:srgbClr val="FF0000"/>
                </a:solidFill>
                <a:latin typeface="Arial" panose="020B0604020202020204" pitchFamily="34" charset="0"/>
                <a:cs typeface="Arial" panose="020B0604020202020204" pitchFamily="34" charset="0"/>
              </a:rPr>
              <a:t>P1.3 </a:t>
            </a:r>
            <a:r>
              <a:rPr lang="en-US" sz="1600" b="1" dirty="0">
                <a:solidFill>
                  <a:srgbClr val="FF0000"/>
                </a:solidFill>
                <a:latin typeface="Arial" panose="020B0604020202020204" pitchFamily="34" charset="0"/>
                <a:cs typeface="Arial" panose="020B0604020202020204" pitchFamily="34" charset="0"/>
              </a:rPr>
              <a:t>– Task </a:t>
            </a:r>
            <a:r>
              <a:rPr lang="en-US" sz="1600" b="1" dirty="0" smtClean="0">
                <a:solidFill>
                  <a:srgbClr val="FF0000"/>
                </a:solidFill>
                <a:latin typeface="Arial" panose="020B0604020202020204" pitchFamily="34" charset="0"/>
                <a:cs typeface="Arial" panose="020B0604020202020204" pitchFamily="34" charset="0"/>
              </a:rPr>
              <a:t>03 </a:t>
            </a:r>
            <a:r>
              <a:rPr lang="en-US" sz="160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a:t>
            </a:r>
            <a:r>
              <a:rPr lang="en-US" sz="1600" dirty="0" smtClean="0">
                <a:solidFill>
                  <a:srgbClr val="FF0000"/>
                </a:solidFill>
                <a:latin typeface="Arial" panose="020B0604020202020204" pitchFamily="34" charset="0"/>
                <a:cs typeface="Arial" panose="020B0604020202020204" pitchFamily="34" charset="0"/>
              </a:rPr>
              <a:t>that information websites </a:t>
            </a:r>
            <a:r>
              <a:rPr lang="en-US" sz="1600" dirty="0">
                <a:solidFill>
                  <a:srgbClr val="FF0000"/>
                </a:solidFill>
                <a:latin typeface="Arial" panose="020B0604020202020204" pitchFamily="34" charset="0"/>
                <a:cs typeface="Arial" panose="020B0604020202020204" pitchFamily="34" charset="0"/>
              </a:rPr>
              <a:t>give to a business</a:t>
            </a:r>
            <a:r>
              <a:rPr lang="en-US" sz="1600" dirty="0" smtClean="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P1.3 – Information</a:t>
            </a:r>
            <a:endParaRPr lang="en-ZA" sz="3600" dirty="0">
              <a:ea typeface="Calibri" pitchFamily="34" charset="0"/>
            </a:endParaRPr>
          </a:p>
        </p:txBody>
      </p:sp>
      <p:sp>
        <p:nvSpPr>
          <p:cNvPr id="4" name="Rectangle 3"/>
          <p:cNvSpPr/>
          <p:nvPr/>
        </p:nvSpPr>
        <p:spPr>
          <a:xfrm>
            <a:off x="6351527" y="2339588"/>
            <a:ext cx="1736437" cy="369332"/>
          </a:xfrm>
          <a:prstGeom prst="rect">
            <a:avLst/>
          </a:prstGeom>
        </p:spPr>
        <p:txBody>
          <a:bodyPr wrap="none">
            <a:spAutoFit/>
          </a:bodyPr>
          <a:lstStyle/>
          <a:p>
            <a:r>
              <a:rPr lang="en-GB" dirty="0" smtClean="0"/>
              <a:t>www.imdb.com</a:t>
            </a:r>
          </a:p>
        </p:txBody>
      </p:sp>
      <p:sp>
        <p:nvSpPr>
          <p:cNvPr id="5" name="Rectangle 4"/>
          <p:cNvSpPr/>
          <p:nvPr/>
        </p:nvSpPr>
        <p:spPr>
          <a:xfrm>
            <a:off x="6156176" y="4365104"/>
            <a:ext cx="2065758" cy="353943"/>
          </a:xfrm>
          <a:prstGeom prst="rect">
            <a:avLst/>
          </a:prstGeom>
        </p:spPr>
        <p:txBody>
          <a:bodyPr wrap="none">
            <a:spAutoFit/>
          </a:bodyPr>
          <a:lstStyle/>
          <a:p>
            <a:r>
              <a:rPr lang="en-GB" sz="1700" dirty="0" smtClean="0"/>
              <a:t>www.Enderoth.com</a:t>
            </a:r>
            <a:endParaRPr lang="en-GB" sz="1700" dirty="0"/>
          </a:p>
        </p:txBody>
      </p:sp>
      <p:sp>
        <p:nvSpPr>
          <p:cNvPr id="10" name="Rectangle 9"/>
          <p:cNvSpPr/>
          <p:nvPr/>
        </p:nvSpPr>
        <p:spPr>
          <a:xfrm>
            <a:off x="6000157" y="6309320"/>
            <a:ext cx="2544286" cy="369332"/>
          </a:xfrm>
          <a:prstGeom prst="rect">
            <a:avLst/>
          </a:prstGeom>
        </p:spPr>
        <p:txBody>
          <a:bodyPr wrap="none">
            <a:spAutoFit/>
          </a:bodyPr>
          <a:lstStyle/>
          <a:p>
            <a:r>
              <a:rPr lang="en-GB" dirty="0"/>
              <a:t>https://en.wikipedia.org</a:t>
            </a:r>
          </a:p>
        </p:txBody>
      </p:sp>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4128" y="1052737"/>
            <a:ext cx="3096344" cy="1251714"/>
          </a:xfrm>
          <a:prstGeom prst="rect">
            <a:avLst/>
          </a:prstGeom>
        </p:spPr>
      </p:pic>
      <p:pic>
        <p:nvPicPr>
          <p:cNvPr id="6" name="Picture 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8" y="2842556"/>
            <a:ext cx="3096344" cy="1450540"/>
          </a:xfrm>
          <a:prstGeom prst="rect">
            <a:avLst/>
          </a:prstGeom>
        </p:spPr>
      </p:pic>
      <p:pic>
        <p:nvPicPr>
          <p:cNvPr id="9" name="Picture 8">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4691749"/>
            <a:ext cx="3096344" cy="1545563"/>
          </a:xfrm>
          <a:prstGeom prst="rect">
            <a:avLst/>
          </a:prstGeom>
        </p:spPr>
      </p:pic>
    </p:spTree>
    <p:extLst>
      <p:ext uri="{BB962C8B-B14F-4D97-AF65-F5344CB8AC3E}">
        <p14:creationId xmlns:p14="http://schemas.microsoft.com/office/powerpoint/2010/main" val="299903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E-commerce site are sites that benefit the daily transactions of a business and help customers deal with the company through another means other than personally or by phone, though they often link to these.</a:t>
            </a:r>
          </a:p>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For example, you would not buy a JCB digger from the JCB site but you would find details on there on where to go, who to contact, the nearest local dealer, the specifications of the bigger you wanted, an explanation of the functions and abilities of each vehicle, conditions of lease or purchase.</a:t>
            </a:r>
          </a:p>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Sites are not necessarily there to encourage you to buy or lease certain more expensive goods but to merely give you access to the information in order for you to make that choice yourself (informative rather than persuasive).</a:t>
            </a:r>
          </a:p>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The customer will then use the information gathered to go to the business or contact the business to further the sale or rent, reducing down the introduction time, the need for staff and the need to </a:t>
            </a:r>
            <a:endParaRPr lang="en-IE" sz="17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P1.4 – e-commerce</a:t>
            </a:r>
            <a:endParaRPr lang="en-ZA" sz="3600" dirty="0">
              <a:ea typeface="Calibri" pitchFamily="34" charset="0"/>
            </a:endParaRPr>
          </a:p>
        </p:txBody>
      </p:sp>
      <p:sp>
        <p:nvSpPr>
          <p:cNvPr id="4" name="Rectangle 3"/>
          <p:cNvSpPr/>
          <p:nvPr/>
        </p:nvSpPr>
        <p:spPr>
          <a:xfrm>
            <a:off x="6735851" y="2483604"/>
            <a:ext cx="1364541" cy="369332"/>
          </a:xfrm>
          <a:prstGeom prst="rect">
            <a:avLst/>
          </a:prstGeom>
        </p:spPr>
        <p:txBody>
          <a:bodyPr wrap="none">
            <a:spAutoFit/>
          </a:bodyPr>
          <a:lstStyle/>
          <a:p>
            <a:r>
              <a:rPr lang="en-GB" dirty="0" smtClean="0">
                <a:hlinkClick r:id="rId3"/>
              </a:rPr>
              <a:t>ww.jcb.com</a:t>
            </a:r>
            <a:endParaRPr lang="en-GB" dirty="0" smtClean="0"/>
          </a:p>
        </p:txBody>
      </p:sp>
      <p:sp>
        <p:nvSpPr>
          <p:cNvPr id="5" name="Rectangle 4"/>
          <p:cNvSpPr/>
          <p:nvPr/>
        </p:nvSpPr>
        <p:spPr>
          <a:xfrm>
            <a:off x="6313943" y="4404156"/>
            <a:ext cx="2040110" cy="353943"/>
          </a:xfrm>
          <a:prstGeom prst="rect">
            <a:avLst/>
          </a:prstGeom>
        </p:spPr>
        <p:txBody>
          <a:bodyPr wrap="none">
            <a:spAutoFit/>
          </a:bodyPr>
          <a:lstStyle/>
          <a:p>
            <a:r>
              <a:rPr lang="en-GB" sz="1700" dirty="0" smtClean="0">
                <a:hlinkClick r:id="rId4"/>
              </a:rPr>
              <a:t>www.linkedin.com/</a:t>
            </a:r>
            <a:endParaRPr lang="en-GB" sz="1700" dirty="0"/>
          </a:p>
        </p:txBody>
      </p:sp>
      <p:sp>
        <p:nvSpPr>
          <p:cNvPr id="10" name="Rectangle 9"/>
          <p:cNvSpPr/>
          <p:nvPr/>
        </p:nvSpPr>
        <p:spPr>
          <a:xfrm>
            <a:off x="5861264" y="6309320"/>
            <a:ext cx="2959208" cy="338554"/>
          </a:xfrm>
          <a:prstGeom prst="rect">
            <a:avLst/>
          </a:prstGeom>
        </p:spPr>
        <p:txBody>
          <a:bodyPr wrap="none">
            <a:spAutoFit/>
          </a:bodyPr>
          <a:lstStyle/>
          <a:p>
            <a:r>
              <a:rPr lang="en-GB" sz="1600" dirty="0">
                <a:hlinkClick r:id="rId5"/>
              </a:rPr>
              <a:t>https://www.entrepreneur.com</a:t>
            </a:r>
            <a:r>
              <a:rPr lang="en-GB" sz="1600" dirty="0" smtClean="0">
                <a:hlinkClick r:id="rId5"/>
              </a:rPr>
              <a:t>/</a:t>
            </a:r>
            <a:endParaRPr lang="en-GB" sz="1600" dirty="0"/>
          </a:p>
        </p:txBody>
      </p:sp>
      <p:pic>
        <p:nvPicPr>
          <p:cNvPr id="3" name="Picture 2">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64601" y="1078488"/>
            <a:ext cx="3077880" cy="1389132"/>
          </a:xfrm>
          <a:prstGeom prst="rect">
            <a:avLst/>
          </a:prstGeom>
        </p:spPr>
      </p:pic>
      <p:pic>
        <p:nvPicPr>
          <p:cNvPr id="6" name="Picture 5">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64601" y="2852937"/>
            <a:ext cx="3076704" cy="1566840"/>
          </a:xfrm>
          <a:prstGeom prst="rect">
            <a:avLst/>
          </a:prstGeom>
        </p:spPr>
      </p:pic>
      <p:pic>
        <p:nvPicPr>
          <p:cNvPr id="7" name="Picture 6">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4805094"/>
            <a:ext cx="3117177" cy="1504223"/>
          </a:xfrm>
          <a:prstGeom prst="rect">
            <a:avLst/>
          </a:prstGeom>
        </p:spPr>
      </p:pic>
    </p:spTree>
    <p:extLst>
      <p:ext uri="{BB962C8B-B14F-4D97-AF65-F5344CB8AC3E}">
        <p14:creationId xmlns:p14="http://schemas.microsoft.com/office/powerpoint/2010/main" val="199553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540" dirty="0">
                <a:latin typeface="Arial" panose="020B0604020202020204" pitchFamily="34" charset="0"/>
                <a:cs typeface="Arial" panose="020B0604020202020204" pitchFamily="34" charset="0"/>
              </a:rPr>
              <a:t>In your analysis of an </a:t>
            </a:r>
            <a:r>
              <a:rPr lang="en-IE" sz="1540" dirty="0" smtClean="0">
                <a:latin typeface="Arial" panose="020B0604020202020204" pitchFamily="34" charset="0"/>
                <a:cs typeface="Arial" panose="020B0604020202020204" pitchFamily="34" charset="0"/>
              </a:rPr>
              <a:t>e-commerce site </a:t>
            </a:r>
            <a:r>
              <a:rPr lang="en-IE" sz="1540" dirty="0">
                <a:latin typeface="Arial" panose="020B0604020202020204" pitchFamily="34" charset="0"/>
                <a:cs typeface="Arial" panose="020B0604020202020204" pitchFamily="34" charset="0"/>
              </a:rPr>
              <a:t>you will need to discuss the advantages to the customer and company of the web purpose.</a:t>
            </a:r>
          </a:p>
          <a:p>
            <a:pPr marL="268288" indent="-268288">
              <a:spcAft>
                <a:spcPts val="300"/>
              </a:spcAft>
              <a:buClr>
                <a:srgbClr val="00B050"/>
              </a:buClr>
              <a:buSzPct val="100000"/>
            </a:pPr>
            <a:r>
              <a:rPr lang="en-IE" sz="1540" dirty="0">
                <a:latin typeface="Arial" panose="020B0604020202020204" pitchFamily="34" charset="0"/>
                <a:cs typeface="Arial" panose="020B0604020202020204" pitchFamily="34" charset="0"/>
              </a:rPr>
              <a:t>For the customer you will need to explain features </a:t>
            </a:r>
            <a:r>
              <a:rPr lang="en-IE" sz="1540" dirty="0" smtClean="0">
                <a:latin typeface="Arial" panose="020B0604020202020204" pitchFamily="34" charset="0"/>
                <a:cs typeface="Arial" panose="020B0604020202020204" pitchFamily="34" charset="0"/>
              </a:rPr>
              <a:t>available such as</a:t>
            </a:r>
            <a:r>
              <a:rPr lang="en-IE" sz="1540" dirty="0">
                <a:latin typeface="Arial" panose="020B0604020202020204" pitchFamily="34" charset="0"/>
                <a:cs typeface="Arial" panose="020B0604020202020204" pitchFamily="34" charset="0"/>
              </a:rPr>
              <a:t>:</a:t>
            </a:r>
          </a:p>
          <a:p>
            <a:pPr marL="524320" lvl="1"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Layout of information and search ability, technical details, aim of the information level for the ability of the target audience (technical for technical customers), demonstration of products and contact information methods used.</a:t>
            </a:r>
          </a:p>
          <a:p>
            <a:pPr marL="524320" lvl="1"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You may also include links and forms.</a:t>
            </a:r>
            <a:endParaRPr lang="en-IE" sz="154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IE" sz="1540" dirty="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IE" sz="1540" dirty="0">
                <a:latin typeface="Arial" panose="020B0604020202020204" pitchFamily="34" charset="0"/>
                <a:cs typeface="Arial" panose="020B0604020202020204" pitchFamily="34" charset="0"/>
              </a:rPr>
              <a:t>the purpose, what the business hopes to achieve from the site, </a:t>
            </a:r>
            <a:r>
              <a:rPr lang="en-IE" sz="1540" dirty="0" smtClean="0">
                <a:latin typeface="Arial" panose="020B0604020202020204" pitchFamily="34" charset="0"/>
                <a:cs typeface="Arial" panose="020B0604020202020204" pitchFamily="34" charset="0"/>
              </a:rPr>
              <a:t>how it reduces the need for printing brochures, technical information as well as simplified details, corporate colours and design..</a:t>
            </a:r>
            <a:endParaRPr lang="en-IE" sz="1540" dirty="0">
              <a:latin typeface="Arial" panose="020B0604020202020204" pitchFamily="34" charset="0"/>
              <a:cs typeface="Arial" panose="020B0604020202020204" pitchFamily="34" charset="0"/>
            </a:endParaRPr>
          </a:p>
          <a:p>
            <a:pPr marL="524320" lvl="1" indent="-268288">
              <a:spcAft>
                <a:spcPts val="300"/>
              </a:spcAft>
              <a:buClr>
                <a:srgbClr val="00B050"/>
              </a:buClr>
              <a:buSzPct val="100000"/>
            </a:pPr>
            <a:r>
              <a:rPr lang="en-IE" sz="1540" dirty="0">
                <a:latin typeface="Arial" panose="020B0604020202020204" pitchFamily="34" charset="0"/>
                <a:cs typeface="Arial" panose="020B0604020202020204" pitchFamily="34" charset="0"/>
              </a:rPr>
              <a:t>You may also explain contact details, the links at the bottom of the </a:t>
            </a:r>
            <a:r>
              <a:rPr lang="en-IE" sz="1540" dirty="0" smtClean="0">
                <a:latin typeface="Arial" panose="020B0604020202020204" pitchFamily="34" charset="0"/>
                <a:cs typeface="Arial" panose="020B0604020202020204" pitchFamily="34" charset="0"/>
              </a:rPr>
              <a:t>site and </a:t>
            </a:r>
            <a:r>
              <a:rPr lang="en-IE" sz="1540" dirty="0">
                <a:latin typeface="Arial" panose="020B0604020202020204" pitchFamily="34" charset="0"/>
                <a:cs typeface="Arial" panose="020B0604020202020204" pitchFamily="34" charset="0"/>
              </a:rPr>
              <a:t>the use of media on the site to benefit the business reputation.</a:t>
            </a:r>
          </a:p>
          <a:p>
            <a:pPr marL="0" indent="0">
              <a:spcAft>
                <a:spcPts val="300"/>
              </a:spcAft>
              <a:buClr>
                <a:srgbClr val="00B050"/>
              </a:buClr>
              <a:buSzPct val="100000"/>
              <a:buNone/>
            </a:pPr>
            <a:r>
              <a:rPr lang="en-US" sz="1540" b="1" dirty="0" smtClean="0">
                <a:solidFill>
                  <a:srgbClr val="FF0000"/>
                </a:solidFill>
                <a:latin typeface="Arial" panose="020B0604020202020204" pitchFamily="34" charset="0"/>
                <a:cs typeface="Arial" panose="020B0604020202020204" pitchFamily="34" charset="0"/>
              </a:rPr>
              <a:t>P1.4 </a:t>
            </a:r>
            <a:r>
              <a:rPr lang="en-US" sz="1540" b="1" dirty="0">
                <a:solidFill>
                  <a:srgbClr val="FF0000"/>
                </a:solidFill>
                <a:latin typeface="Arial" panose="020B0604020202020204" pitchFamily="34" charset="0"/>
                <a:cs typeface="Arial" panose="020B0604020202020204" pitchFamily="34" charset="0"/>
              </a:rPr>
              <a:t>– Task </a:t>
            </a:r>
            <a:r>
              <a:rPr lang="en-US" sz="1540" b="1" dirty="0" smtClean="0">
                <a:solidFill>
                  <a:srgbClr val="FF0000"/>
                </a:solidFill>
                <a:latin typeface="Arial" panose="020B0604020202020204" pitchFamily="34" charset="0"/>
                <a:cs typeface="Arial" panose="020B0604020202020204" pitchFamily="34" charset="0"/>
              </a:rPr>
              <a:t>04 </a:t>
            </a:r>
            <a:r>
              <a:rPr lang="en-US" sz="154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a:t>
            </a:r>
            <a:r>
              <a:rPr lang="en-US" sz="1540" dirty="0" smtClean="0">
                <a:solidFill>
                  <a:srgbClr val="FF0000"/>
                </a:solidFill>
                <a:latin typeface="Arial" panose="020B0604020202020204" pitchFamily="34" charset="0"/>
                <a:cs typeface="Arial" panose="020B0604020202020204" pitchFamily="34" charset="0"/>
              </a:rPr>
              <a:t>support that e-commerce websites </a:t>
            </a:r>
            <a:r>
              <a:rPr lang="en-US" sz="1540" dirty="0">
                <a:solidFill>
                  <a:srgbClr val="FF0000"/>
                </a:solidFill>
                <a:latin typeface="Arial" panose="020B0604020202020204" pitchFamily="34" charset="0"/>
                <a:cs typeface="Arial" panose="020B0604020202020204" pitchFamily="34" charset="0"/>
              </a:rPr>
              <a:t>give to a business.</a:t>
            </a: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P1.4 – e-commerce</a:t>
            </a:r>
            <a:endParaRPr lang="en-ZA" sz="3600" dirty="0">
              <a:ea typeface="Calibri" pitchFamily="34" charset="0"/>
            </a:endParaRPr>
          </a:p>
        </p:txBody>
      </p:sp>
      <p:sp>
        <p:nvSpPr>
          <p:cNvPr id="7" name="Rectangle 6"/>
          <p:cNvSpPr/>
          <p:nvPr/>
        </p:nvSpPr>
        <p:spPr>
          <a:xfrm>
            <a:off x="6735851" y="2483604"/>
            <a:ext cx="1364541" cy="369332"/>
          </a:xfrm>
          <a:prstGeom prst="rect">
            <a:avLst/>
          </a:prstGeom>
        </p:spPr>
        <p:txBody>
          <a:bodyPr wrap="none">
            <a:spAutoFit/>
          </a:bodyPr>
          <a:lstStyle/>
          <a:p>
            <a:r>
              <a:rPr lang="en-GB" dirty="0" smtClean="0">
                <a:hlinkClick r:id="rId3"/>
              </a:rPr>
              <a:t>ww.jcb.com</a:t>
            </a:r>
            <a:endParaRPr lang="en-GB" dirty="0" smtClean="0"/>
          </a:p>
        </p:txBody>
      </p:sp>
      <p:sp>
        <p:nvSpPr>
          <p:cNvPr id="9" name="Rectangle 8"/>
          <p:cNvSpPr/>
          <p:nvPr/>
        </p:nvSpPr>
        <p:spPr>
          <a:xfrm>
            <a:off x="6313943" y="4404156"/>
            <a:ext cx="2040110" cy="353943"/>
          </a:xfrm>
          <a:prstGeom prst="rect">
            <a:avLst/>
          </a:prstGeom>
        </p:spPr>
        <p:txBody>
          <a:bodyPr wrap="none">
            <a:spAutoFit/>
          </a:bodyPr>
          <a:lstStyle/>
          <a:p>
            <a:r>
              <a:rPr lang="en-GB" sz="1700" dirty="0" smtClean="0">
                <a:hlinkClick r:id="rId4"/>
              </a:rPr>
              <a:t>www.linkedin.com/</a:t>
            </a:r>
            <a:endParaRPr lang="en-GB" sz="1700" dirty="0"/>
          </a:p>
        </p:txBody>
      </p:sp>
      <p:sp>
        <p:nvSpPr>
          <p:cNvPr id="11" name="Rectangle 10"/>
          <p:cNvSpPr/>
          <p:nvPr/>
        </p:nvSpPr>
        <p:spPr>
          <a:xfrm>
            <a:off x="5861264" y="6309320"/>
            <a:ext cx="2959208" cy="338554"/>
          </a:xfrm>
          <a:prstGeom prst="rect">
            <a:avLst/>
          </a:prstGeom>
        </p:spPr>
        <p:txBody>
          <a:bodyPr wrap="none">
            <a:spAutoFit/>
          </a:bodyPr>
          <a:lstStyle/>
          <a:p>
            <a:r>
              <a:rPr lang="en-GB" sz="1600" dirty="0">
                <a:hlinkClick r:id="rId5"/>
              </a:rPr>
              <a:t>https://www.entrepreneur.com</a:t>
            </a:r>
            <a:r>
              <a:rPr lang="en-GB" sz="1600" dirty="0" smtClean="0">
                <a:hlinkClick r:id="rId5"/>
              </a:rPr>
              <a:t>/</a:t>
            </a:r>
            <a:endParaRPr lang="en-GB" sz="1600" dirty="0"/>
          </a:p>
        </p:txBody>
      </p:sp>
      <p:pic>
        <p:nvPicPr>
          <p:cNvPr id="12" name="Picture 11">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64601" y="1078488"/>
            <a:ext cx="3077880" cy="1389132"/>
          </a:xfrm>
          <a:prstGeom prst="rect">
            <a:avLst/>
          </a:prstGeom>
        </p:spPr>
      </p:pic>
      <p:pic>
        <p:nvPicPr>
          <p:cNvPr id="13" name="Picture 12">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64601" y="2852937"/>
            <a:ext cx="3076704" cy="1566840"/>
          </a:xfrm>
          <a:prstGeom prst="rect">
            <a:avLst/>
          </a:prstGeom>
        </p:spPr>
      </p:pic>
      <p:pic>
        <p:nvPicPr>
          <p:cNvPr id="14" name="Picture 13">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4805094"/>
            <a:ext cx="3117177" cy="1504223"/>
          </a:xfrm>
          <a:prstGeom prst="rect">
            <a:avLst/>
          </a:prstGeom>
        </p:spPr>
      </p:pic>
    </p:spTree>
    <p:extLst>
      <p:ext uri="{BB962C8B-B14F-4D97-AF65-F5344CB8AC3E}">
        <p14:creationId xmlns:p14="http://schemas.microsoft.com/office/powerpoint/2010/main" val="138222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There are two kinds of support service websites, those that are created by the government to support the functions of government, and those that are created by businesses to support the functions of their business.</a:t>
            </a:r>
          </a:p>
          <a:p>
            <a:pPr marL="268288"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For the </a:t>
            </a:r>
            <a:r>
              <a:rPr lang="en-IE" sz="1540" b="1" dirty="0" smtClean="0">
                <a:latin typeface="Arial" panose="020B0604020202020204" pitchFamily="34" charset="0"/>
                <a:cs typeface="Arial" panose="020B0604020202020204" pitchFamily="34" charset="0"/>
              </a:rPr>
              <a:t>government</a:t>
            </a:r>
            <a:r>
              <a:rPr lang="en-IE" sz="1540" dirty="0" smtClean="0">
                <a:latin typeface="Arial" panose="020B0604020202020204" pitchFamily="34" charset="0"/>
                <a:cs typeface="Arial" panose="020B0604020202020204" pitchFamily="34" charset="0"/>
              </a:rPr>
              <a:t> these can be wide ranging from business support, tax, medical, benefits, job seeking, child protection, driving licences, passport etc. Anything the government does as a function for the people of a country is also available on a support website to minimise the need to talk to a person.</a:t>
            </a:r>
          </a:p>
          <a:p>
            <a:pPr marL="268288"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These sites are usually text heavy, contain links to pdf’s and are aimed at the needs of the target audience rather than the ability of the target audience.</a:t>
            </a:r>
          </a:p>
          <a:p>
            <a:pPr marL="268288"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They also range from the unsecure (gov.uk) to the secure (</a:t>
            </a:r>
            <a:r>
              <a:rPr lang="en-IE" sz="1540" dirty="0" err="1" smtClean="0">
                <a:latin typeface="Arial" panose="020B0604020202020204" pitchFamily="34" charset="0"/>
                <a:cs typeface="Arial" panose="020B0604020202020204" pitchFamily="34" charset="0"/>
              </a:rPr>
              <a:t>childline</a:t>
            </a:r>
            <a:r>
              <a:rPr lang="en-IE" sz="1540" dirty="0" smtClean="0">
                <a:latin typeface="Arial" panose="020B0604020202020204" pitchFamily="34" charset="0"/>
                <a:cs typeface="Arial" panose="020B0604020202020204" pitchFamily="34" charset="0"/>
              </a:rPr>
              <a:t>) depending on the needs of the service. Because of the amount of information available on the sites, they will have search facilities, printing options, forms, menus etc. all designed to aid the processes.</a:t>
            </a:r>
          </a:p>
          <a:p>
            <a:pPr marL="268288" indent="-268288">
              <a:spcAft>
                <a:spcPts val="300"/>
              </a:spcAft>
              <a:buClr>
                <a:srgbClr val="00B050"/>
              </a:buClr>
              <a:buSzPct val="100000"/>
            </a:pPr>
            <a:r>
              <a:rPr lang="en-IE" sz="1540" dirty="0" smtClean="0">
                <a:latin typeface="Arial" panose="020B0604020202020204" pitchFamily="34" charset="0"/>
                <a:cs typeface="Arial" panose="020B0604020202020204" pitchFamily="34" charset="0"/>
              </a:rPr>
              <a:t>For </a:t>
            </a:r>
            <a:r>
              <a:rPr lang="en-IE" sz="1540" b="1" dirty="0" smtClean="0">
                <a:latin typeface="Arial" panose="020B0604020202020204" pitchFamily="34" charset="0"/>
                <a:cs typeface="Arial" panose="020B0604020202020204" pitchFamily="34" charset="0"/>
              </a:rPr>
              <a:t>businesses</a:t>
            </a:r>
            <a:r>
              <a:rPr lang="en-IE" sz="1540" dirty="0" smtClean="0">
                <a:latin typeface="Arial" panose="020B0604020202020204" pitchFamily="34" charset="0"/>
                <a:cs typeface="Arial" panose="020B0604020202020204" pitchFamily="34" charset="0"/>
              </a:rPr>
              <a:t>, these can range from websites designed wholly to support the sales of products such as returns, technical help, information and product details, returns support, telephone and contact details etc.</a:t>
            </a:r>
            <a:endParaRPr lang="en-IE" sz="154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P1.5 – Support Services</a:t>
            </a:r>
            <a:endParaRPr lang="en-ZA" sz="3600" dirty="0">
              <a:ea typeface="Calibri" pitchFamily="34" charset="0"/>
            </a:endParaRPr>
          </a:p>
        </p:txBody>
      </p:sp>
      <p:sp>
        <p:nvSpPr>
          <p:cNvPr id="7" name="Rectangle 6"/>
          <p:cNvSpPr/>
          <p:nvPr/>
        </p:nvSpPr>
        <p:spPr>
          <a:xfrm>
            <a:off x="6343623" y="2520186"/>
            <a:ext cx="2219454" cy="369332"/>
          </a:xfrm>
          <a:prstGeom prst="rect">
            <a:avLst/>
          </a:prstGeom>
        </p:spPr>
        <p:txBody>
          <a:bodyPr wrap="none">
            <a:spAutoFit/>
          </a:bodyPr>
          <a:lstStyle/>
          <a:p>
            <a:r>
              <a:rPr lang="en-GB" dirty="0">
                <a:hlinkClick r:id="rId3"/>
              </a:rPr>
              <a:t>https://www.gov.uk</a:t>
            </a:r>
            <a:r>
              <a:rPr lang="en-GB" dirty="0" smtClean="0">
                <a:hlinkClick r:id="rId3"/>
              </a:rPr>
              <a:t>/</a:t>
            </a:r>
            <a:r>
              <a:rPr lang="en-GB" dirty="0" smtClean="0"/>
              <a:t> </a:t>
            </a:r>
          </a:p>
        </p:txBody>
      </p:sp>
      <p:sp>
        <p:nvSpPr>
          <p:cNvPr id="9" name="Rectangle 8"/>
          <p:cNvSpPr/>
          <p:nvPr/>
        </p:nvSpPr>
        <p:spPr>
          <a:xfrm>
            <a:off x="5796136" y="4365104"/>
            <a:ext cx="2940998" cy="353943"/>
          </a:xfrm>
          <a:prstGeom prst="rect">
            <a:avLst/>
          </a:prstGeom>
        </p:spPr>
        <p:txBody>
          <a:bodyPr wrap="none">
            <a:spAutoFit/>
          </a:bodyPr>
          <a:lstStyle/>
          <a:p>
            <a:r>
              <a:rPr lang="en-GB" sz="1700" dirty="0">
                <a:hlinkClick r:id="rId4"/>
              </a:rPr>
              <a:t>https://www.childline.org.uk//</a:t>
            </a:r>
            <a:endParaRPr lang="en-GB" sz="1700" dirty="0"/>
          </a:p>
        </p:txBody>
      </p:sp>
      <p:sp>
        <p:nvSpPr>
          <p:cNvPr id="11" name="Rectangle 10"/>
          <p:cNvSpPr/>
          <p:nvPr/>
        </p:nvSpPr>
        <p:spPr>
          <a:xfrm>
            <a:off x="5861264" y="6309320"/>
            <a:ext cx="2882520" cy="338554"/>
          </a:xfrm>
          <a:prstGeom prst="rect">
            <a:avLst/>
          </a:prstGeom>
        </p:spPr>
        <p:txBody>
          <a:bodyPr wrap="none">
            <a:spAutoFit/>
          </a:bodyPr>
          <a:lstStyle/>
          <a:p>
            <a:r>
              <a:rPr lang="en-GB" sz="1600" dirty="0">
                <a:hlinkClick r:id="rId5"/>
              </a:rPr>
              <a:t>https://</a:t>
            </a:r>
            <a:r>
              <a:rPr lang="en-GB" sz="1600" dirty="0" smtClean="0">
                <a:hlinkClick r:id="rId5"/>
              </a:rPr>
              <a:t>support.microsoft.com</a:t>
            </a:r>
            <a:r>
              <a:rPr lang="en-GB" sz="1600" dirty="0" smtClean="0"/>
              <a:t> </a:t>
            </a:r>
            <a:endParaRPr lang="en-GB" sz="1600" dirty="0"/>
          </a:p>
        </p:txBody>
      </p:sp>
      <p:pic>
        <p:nvPicPr>
          <p:cNvPr id="3" name="Picture 2">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8" y="1115551"/>
            <a:ext cx="3096344" cy="1416413"/>
          </a:xfrm>
          <a:prstGeom prst="rect">
            <a:avLst/>
          </a:prstGeom>
        </p:spPr>
      </p:pic>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2950395"/>
            <a:ext cx="3096344" cy="1414709"/>
          </a:xfrm>
          <a:prstGeom prst="rect">
            <a:avLst/>
          </a:prstGeom>
        </p:spPr>
      </p:pic>
      <p:pic>
        <p:nvPicPr>
          <p:cNvPr id="5" name="Picture 4">
            <a:hlinkClick r:id="rId5"/>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24128" y="4861580"/>
            <a:ext cx="3096344" cy="1303724"/>
          </a:xfrm>
          <a:prstGeom prst="rect">
            <a:avLst/>
          </a:prstGeom>
        </p:spPr>
      </p:pic>
    </p:spTree>
    <p:extLst>
      <p:ext uri="{BB962C8B-B14F-4D97-AF65-F5344CB8AC3E}">
        <p14:creationId xmlns:p14="http://schemas.microsoft.com/office/powerpoint/2010/main" val="284241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400" dirty="0" smtClean="0">
                <a:latin typeface="Arial" panose="020B0604020202020204" pitchFamily="34" charset="0"/>
                <a:cs typeface="Arial" panose="020B0604020202020204" pitchFamily="34" charset="0"/>
              </a:rPr>
              <a:t>For businesses support can also include more technical help such as Microsoft’s knowledge base or Novell’s user support that are designed to give complete support to the technical user.</a:t>
            </a:r>
          </a:p>
          <a:p>
            <a:pPr marL="268288" indent="-268288">
              <a:spcAft>
                <a:spcPts val="300"/>
              </a:spcAft>
              <a:buClr>
                <a:srgbClr val="00B050"/>
              </a:buClr>
              <a:buSzPct val="100000"/>
            </a:pPr>
            <a:r>
              <a:rPr lang="en-IE" sz="1400" dirty="0" smtClean="0">
                <a:latin typeface="Arial" panose="020B0604020202020204" pitchFamily="34" charset="0"/>
                <a:cs typeface="Arial" panose="020B0604020202020204" pitchFamily="34" charset="0"/>
              </a:rPr>
              <a:t>In </a:t>
            </a:r>
            <a:r>
              <a:rPr lang="en-IE" sz="1400" dirty="0">
                <a:latin typeface="Arial" panose="020B0604020202020204" pitchFamily="34" charset="0"/>
                <a:cs typeface="Arial" panose="020B0604020202020204" pitchFamily="34" charset="0"/>
              </a:rPr>
              <a:t>your analysis of </a:t>
            </a:r>
            <a:r>
              <a:rPr lang="en-IE" sz="1400" dirty="0" smtClean="0">
                <a:latin typeface="Arial" panose="020B0604020202020204" pitchFamily="34" charset="0"/>
                <a:cs typeface="Arial" panose="020B0604020202020204" pitchFamily="34" charset="0"/>
              </a:rPr>
              <a:t>a Support Service site </a:t>
            </a:r>
            <a:r>
              <a:rPr lang="en-IE" sz="1400" dirty="0">
                <a:latin typeface="Arial" panose="020B0604020202020204" pitchFamily="34" charset="0"/>
                <a:cs typeface="Arial" panose="020B0604020202020204" pitchFamily="34" charset="0"/>
              </a:rPr>
              <a:t>you will need to discuss the advantages to the customer and company of the web purpose.</a:t>
            </a:r>
          </a:p>
          <a:p>
            <a:pPr marL="268288" indent="-268288">
              <a:spcAft>
                <a:spcPts val="300"/>
              </a:spcAft>
              <a:buClr>
                <a:srgbClr val="00B050"/>
              </a:buClr>
              <a:buSzPct val="100000"/>
            </a:pPr>
            <a:r>
              <a:rPr lang="en-IE" sz="1400" dirty="0">
                <a:latin typeface="Arial" panose="020B0604020202020204" pitchFamily="34" charset="0"/>
                <a:cs typeface="Arial" panose="020B0604020202020204" pitchFamily="34" charset="0"/>
              </a:rPr>
              <a:t>For the customer you will need to explain features </a:t>
            </a:r>
            <a:r>
              <a:rPr lang="en-IE" sz="1400" dirty="0" smtClean="0">
                <a:latin typeface="Arial" panose="020B0604020202020204" pitchFamily="34" charset="0"/>
                <a:cs typeface="Arial" panose="020B0604020202020204" pitchFamily="34" charset="0"/>
              </a:rPr>
              <a:t>available such as</a:t>
            </a:r>
            <a:r>
              <a:rPr lang="en-IE" sz="1400" dirty="0">
                <a:latin typeface="Arial" panose="020B0604020202020204" pitchFamily="34" charset="0"/>
                <a:cs typeface="Arial" panose="020B0604020202020204" pitchFamily="34" charset="0"/>
              </a:rPr>
              <a:t>:</a:t>
            </a:r>
          </a:p>
          <a:p>
            <a:pPr marL="524320" lvl="1" indent="-268288">
              <a:spcAft>
                <a:spcPts val="300"/>
              </a:spcAft>
              <a:buClr>
                <a:srgbClr val="00B050"/>
              </a:buClr>
              <a:buSzPct val="100000"/>
            </a:pPr>
            <a:r>
              <a:rPr lang="en-IE" sz="1400" dirty="0" smtClean="0">
                <a:latin typeface="Arial" panose="020B0604020202020204" pitchFamily="34" charset="0"/>
                <a:cs typeface="Arial" panose="020B0604020202020204" pitchFamily="34" charset="0"/>
              </a:rPr>
              <a:t>Layout of information and search ability, technical details, aim of the information level for the ability of the target audience (technical for technical customers), demonstration of products and contact information methods used.</a:t>
            </a:r>
          </a:p>
          <a:p>
            <a:pPr marL="524320" lvl="1" indent="-268288">
              <a:spcAft>
                <a:spcPts val="300"/>
              </a:spcAft>
              <a:buClr>
                <a:srgbClr val="00B050"/>
              </a:buClr>
              <a:buSzPct val="100000"/>
            </a:pPr>
            <a:r>
              <a:rPr lang="en-IE" sz="1400" dirty="0" smtClean="0">
                <a:latin typeface="Arial" panose="020B0604020202020204" pitchFamily="34" charset="0"/>
                <a:cs typeface="Arial" panose="020B0604020202020204" pitchFamily="34" charset="0"/>
              </a:rPr>
              <a:t>You may also include links, pdf’s and user forms.</a:t>
            </a:r>
            <a:endParaRPr lang="en-IE" sz="140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IE" sz="1400" dirty="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IE" sz="1400" dirty="0">
                <a:latin typeface="Arial" panose="020B0604020202020204" pitchFamily="34" charset="0"/>
                <a:cs typeface="Arial" panose="020B0604020202020204" pitchFamily="34" charset="0"/>
              </a:rPr>
              <a:t>the purpose, what the business hopes to achieve from the site, </a:t>
            </a:r>
            <a:r>
              <a:rPr lang="en-IE" sz="1400" dirty="0" smtClean="0">
                <a:latin typeface="Arial" panose="020B0604020202020204" pitchFamily="34" charset="0"/>
                <a:cs typeface="Arial" panose="020B0604020202020204" pitchFamily="34" charset="0"/>
              </a:rPr>
              <a:t>how it reduces the need for printing documents, technical information as well as simplified details, corporate colours and design.</a:t>
            </a:r>
            <a:endParaRPr lang="en-IE" sz="1400" dirty="0">
              <a:latin typeface="Arial" panose="020B0604020202020204" pitchFamily="34" charset="0"/>
              <a:cs typeface="Arial" panose="020B0604020202020204" pitchFamily="34" charset="0"/>
            </a:endParaRPr>
          </a:p>
          <a:p>
            <a:pPr marL="524320" lvl="1" indent="-268288">
              <a:spcAft>
                <a:spcPts val="300"/>
              </a:spcAft>
              <a:buClr>
                <a:srgbClr val="00B050"/>
              </a:buClr>
              <a:buSzPct val="100000"/>
            </a:pPr>
            <a:r>
              <a:rPr lang="en-IE" sz="1400" dirty="0">
                <a:latin typeface="Arial" panose="020B0604020202020204" pitchFamily="34" charset="0"/>
                <a:cs typeface="Arial" panose="020B0604020202020204" pitchFamily="34" charset="0"/>
              </a:rPr>
              <a:t>You may also explain contact details, the links at the bottom of the </a:t>
            </a:r>
            <a:r>
              <a:rPr lang="en-IE" sz="1400" dirty="0" smtClean="0">
                <a:latin typeface="Arial" panose="020B0604020202020204" pitchFamily="34" charset="0"/>
                <a:cs typeface="Arial" panose="020B0604020202020204" pitchFamily="34" charset="0"/>
              </a:rPr>
              <a:t>site and </a:t>
            </a:r>
            <a:r>
              <a:rPr lang="en-IE" sz="1400" dirty="0">
                <a:latin typeface="Arial" panose="020B0604020202020204" pitchFamily="34" charset="0"/>
                <a:cs typeface="Arial" panose="020B0604020202020204" pitchFamily="34" charset="0"/>
              </a:rPr>
              <a:t>the use of media on the site to benefit the business reputation</a:t>
            </a:r>
            <a:r>
              <a:rPr lang="en-IE" sz="1400" dirty="0" smtClean="0">
                <a:latin typeface="Arial" panose="020B0604020202020204" pitchFamily="34" charset="0"/>
                <a:cs typeface="Arial" panose="020B0604020202020204" pitchFamily="34" charset="0"/>
              </a:rPr>
              <a:t>.</a:t>
            </a:r>
          </a:p>
          <a:p>
            <a:pPr marL="0" lvl="1" indent="0">
              <a:spcAft>
                <a:spcPts val="300"/>
              </a:spcAft>
              <a:buClr>
                <a:srgbClr val="00B050"/>
              </a:buClr>
              <a:buSzPct val="100000"/>
              <a:buNone/>
            </a:pPr>
            <a:r>
              <a:rPr lang="en-US" sz="1400" b="1" dirty="0" smtClean="0">
                <a:solidFill>
                  <a:srgbClr val="FF0000"/>
                </a:solidFill>
                <a:latin typeface="Arial" panose="020B0604020202020204" pitchFamily="34" charset="0"/>
                <a:cs typeface="Arial" panose="020B0604020202020204" pitchFamily="34" charset="0"/>
              </a:rPr>
              <a:t>P1.5 </a:t>
            </a:r>
            <a:r>
              <a:rPr lang="en-US" sz="1400" b="1" dirty="0">
                <a:solidFill>
                  <a:srgbClr val="FF0000"/>
                </a:solidFill>
                <a:latin typeface="Arial" panose="020B0604020202020204" pitchFamily="34" charset="0"/>
                <a:cs typeface="Arial" panose="020B0604020202020204" pitchFamily="34" charset="0"/>
              </a:rPr>
              <a:t>– Task </a:t>
            </a:r>
            <a:r>
              <a:rPr lang="en-US" sz="1400" b="1" dirty="0" smtClean="0">
                <a:solidFill>
                  <a:srgbClr val="FF0000"/>
                </a:solidFill>
                <a:latin typeface="Arial" panose="020B0604020202020204" pitchFamily="34" charset="0"/>
                <a:cs typeface="Arial" panose="020B0604020202020204" pitchFamily="34" charset="0"/>
              </a:rPr>
              <a:t>05 </a:t>
            </a:r>
            <a:r>
              <a:rPr lang="en-US" sz="140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a:t>
            </a:r>
            <a:r>
              <a:rPr lang="en-US" sz="1400" dirty="0" smtClean="0">
                <a:solidFill>
                  <a:srgbClr val="FF0000"/>
                </a:solidFill>
                <a:latin typeface="Arial" panose="020B0604020202020204" pitchFamily="34" charset="0"/>
                <a:cs typeface="Arial" panose="020B0604020202020204" pitchFamily="34" charset="0"/>
              </a:rPr>
              <a:t>of Support Services </a:t>
            </a:r>
            <a:r>
              <a:rPr lang="en-US" sz="1400" dirty="0">
                <a:solidFill>
                  <a:srgbClr val="FF0000"/>
                </a:solidFill>
                <a:latin typeface="Arial" panose="020B0604020202020204" pitchFamily="34" charset="0"/>
                <a:cs typeface="Arial" panose="020B0604020202020204" pitchFamily="34" charset="0"/>
              </a:rPr>
              <a:t>websites give to a business</a:t>
            </a:r>
            <a:r>
              <a:rPr lang="en-US" sz="1400" dirty="0" smtClean="0">
                <a:solidFill>
                  <a:srgbClr val="FF0000"/>
                </a:solidFill>
                <a:latin typeface="Arial" panose="020B0604020202020204" pitchFamily="34" charset="0"/>
                <a:cs typeface="Arial" panose="020B0604020202020204" pitchFamily="34" charset="0"/>
              </a:rPr>
              <a:t>.</a:t>
            </a:r>
            <a:endParaRPr lang="en-US" sz="140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P1.5 – Support Services</a:t>
            </a:r>
            <a:endParaRPr lang="en-ZA" sz="3600" dirty="0">
              <a:ea typeface="Calibri" pitchFamily="34" charset="0"/>
            </a:endParaRPr>
          </a:p>
        </p:txBody>
      </p:sp>
      <p:sp>
        <p:nvSpPr>
          <p:cNvPr id="10" name="Rectangle 9"/>
          <p:cNvSpPr/>
          <p:nvPr/>
        </p:nvSpPr>
        <p:spPr>
          <a:xfrm>
            <a:off x="6343623" y="2520186"/>
            <a:ext cx="2219454" cy="369332"/>
          </a:xfrm>
          <a:prstGeom prst="rect">
            <a:avLst/>
          </a:prstGeom>
        </p:spPr>
        <p:txBody>
          <a:bodyPr wrap="none">
            <a:spAutoFit/>
          </a:bodyPr>
          <a:lstStyle/>
          <a:p>
            <a:r>
              <a:rPr lang="en-GB" dirty="0">
                <a:hlinkClick r:id="rId3"/>
              </a:rPr>
              <a:t>https://www.gov.uk</a:t>
            </a:r>
            <a:r>
              <a:rPr lang="en-GB" dirty="0" smtClean="0">
                <a:hlinkClick r:id="rId3"/>
              </a:rPr>
              <a:t>/</a:t>
            </a:r>
            <a:r>
              <a:rPr lang="en-GB" dirty="0" smtClean="0"/>
              <a:t> </a:t>
            </a:r>
          </a:p>
        </p:txBody>
      </p:sp>
      <p:sp>
        <p:nvSpPr>
          <p:cNvPr id="12" name="Rectangle 11"/>
          <p:cNvSpPr/>
          <p:nvPr/>
        </p:nvSpPr>
        <p:spPr>
          <a:xfrm>
            <a:off x="5796136" y="4365104"/>
            <a:ext cx="2940998" cy="353943"/>
          </a:xfrm>
          <a:prstGeom prst="rect">
            <a:avLst/>
          </a:prstGeom>
        </p:spPr>
        <p:txBody>
          <a:bodyPr wrap="none">
            <a:spAutoFit/>
          </a:bodyPr>
          <a:lstStyle/>
          <a:p>
            <a:r>
              <a:rPr lang="en-GB" sz="1700" dirty="0">
                <a:hlinkClick r:id="rId4"/>
              </a:rPr>
              <a:t>https://www.childline.org.uk//</a:t>
            </a:r>
            <a:endParaRPr lang="en-GB" sz="1700" dirty="0"/>
          </a:p>
        </p:txBody>
      </p:sp>
      <p:sp>
        <p:nvSpPr>
          <p:cNvPr id="13" name="Rectangle 12"/>
          <p:cNvSpPr/>
          <p:nvPr/>
        </p:nvSpPr>
        <p:spPr>
          <a:xfrm>
            <a:off x="5861264" y="6309320"/>
            <a:ext cx="2882520" cy="338554"/>
          </a:xfrm>
          <a:prstGeom prst="rect">
            <a:avLst/>
          </a:prstGeom>
        </p:spPr>
        <p:txBody>
          <a:bodyPr wrap="none">
            <a:spAutoFit/>
          </a:bodyPr>
          <a:lstStyle/>
          <a:p>
            <a:r>
              <a:rPr lang="en-GB" sz="1600" dirty="0">
                <a:hlinkClick r:id="rId5"/>
              </a:rPr>
              <a:t>https://</a:t>
            </a:r>
            <a:r>
              <a:rPr lang="en-GB" sz="1600" dirty="0" smtClean="0">
                <a:hlinkClick r:id="rId5"/>
              </a:rPr>
              <a:t>support.microsoft.com</a:t>
            </a:r>
            <a:r>
              <a:rPr lang="en-GB" sz="1600" dirty="0" smtClean="0"/>
              <a:t> </a:t>
            </a:r>
            <a:endParaRPr lang="en-GB" sz="1600" dirty="0"/>
          </a:p>
        </p:txBody>
      </p:sp>
      <p:pic>
        <p:nvPicPr>
          <p:cNvPr id="14" name="Picture 13">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8" y="1115551"/>
            <a:ext cx="3096344" cy="1416413"/>
          </a:xfrm>
          <a:prstGeom prst="rect">
            <a:avLst/>
          </a:prstGeom>
        </p:spPr>
      </p:pic>
      <p:pic>
        <p:nvPicPr>
          <p:cNvPr id="15" name="Picture 14">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2950395"/>
            <a:ext cx="3096344" cy="1414709"/>
          </a:xfrm>
          <a:prstGeom prst="rect">
            <a:avLst/>
          </a:prstGeom>
        </p:spPr>
      </p:pic>
      <p:pic>
        <p:nvPicPr>
          <p:cNvPr id="16" name="Picture 15">
            <a:hlinkClick r:id="rId5"/>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24128" y="4861580"/>
            <a:ext cx="3096344" cy="1303724"/>
          </a:xfrm>
          <a:prstGeom prst="rect">
            <a:avLst/>
          </a:prstGeom>
        </p:spPr>
      </p:pic>
    </p:spTree>
    <p:extLst>
      <p:ext uri="{BB962C8B-B14F-4D97-AF65-F5344CB8AC3E}">
        <p14:creationId xmlns:p14="http://schemas.microsoft.com/office/powerpoint/2010/main" val="1111601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600" dirty="0" smtClean="0">
                <a:latin typeface="Arial" panose="020B0604020202020204" pitchFamily="34" charset="0"/>
                <a:cs typeface="Arial" panose="020B0604020202020204" pitchFamily="34" charset="0"/>
              </a:rPr>
              <a:t>Financial websites are designed to ease the process of saving, paying or dealing with money and come in different forms, banking, and trading.</a:t>
            </a:r>
          </a:p>
          <a:p>
            <a:pPr marL="268288" indent="-268288">
              <a:spcAft>
                <a:spcPts val="300"/>
              </a:spcAft>
              <a:buClr>
                <a:srgbClr val="00B050"/>
              </a:buClr>
              <a:buSzPct val="100000"/>
            </a:pPr>
            <a:r>
              <a:rPr lang="en-US" sz="1600" b="1" dirty="0" smtClean="0">
                <a:latin typeface="Arial" panose="020B0604020202020204" pitchFamily="34" charset="0"/>
                <a:cs typeface="Arial" panose="020B0604020202020204" pitchFamily="34" charset="0"/>
              </a:rPr>
              <a:t>Banks </a:t>
            </a:r>
            <a:r>
              <a:rPr lang="en-US" sz="1600" dirty="0" smtClean="0">
                <a:latin typeface="Arial" panose="020B0604020202020204" pitchFamily="34" charset="0"/>
                <a:cs typeface="Arial" panose="020B0604020202020204" pitchFamily="34" charset="0"/>
              </a:rPr>
              <a:t>use their websites to make it easier for the customer to do most bank transactions remotely from transferring money, paying bills, getting statements, opening and closing accounts or single orders from accounts, and managing moving money internally or eternally.</a:t>
            </a:r>
          </a:p>
          <a:p>
            <a:pPr marL="268288" indent="-268288">
              <a:spcAft>
                <a:spcPts val="300"/>
              </a:spcAft>
              <a:buClr>
                <a:srgbClr val="00B050"/>
              </a:buClr>
              <a:buSzPct val="100000"/>
            </a:pPr>
            <a:r>
              <a:rPr lang="en-US" sz="1600" dirty="0" smtClean="0">
                <a:latin typeface="Arial" panose="020B0604020202020204" pitchFamily="34" charset="0"/>
                <a:cs typeface="Arial" panose="020B0604020202020204" pitchFamily="34" charset="0"/>
              </a:rPr>
              <a:t>Support on the sites allows form the user to deal with transactions either via secure online support or email. The main difference in these sites is the level of needed security, additional devices are used to secure the logins and personal information similar to offline support.</a:t>
            </a:r>
          </a:p>
          <a:p>
            <a:pPr marL="268288" indent="-268288">
              <a:spcAft>
                <a:spcPts val="300"/>
              </a:spcAft>
              <a:buClr>
                <a:srgbClr val="00B050"/>
              </a:buClr>
              <a:buSzPct val="100000"/>
            </a:pPr>
            <a:r>
              <a:rPr lang="en-US" sz="1600" dirty="0" smtClean="0">
                <a:latin typeface="Arial" panose="020B0604020202020204" pitchFamily="34" charset="0"/>
                <a:cs typeface="Arial" panose="020B0604020202020204" pitchFamily="34" charset="0"/>
              </a:rPr>
              <a:t>Financial trading sites such as share trading, make the process of dealing with shares remotely more present, allows the user to trade, sell, buy and do most of the offline functions from a remote location.</a:t>
            </a:r>
          </a:p>
          <a:p>
            <a:pPr marL="268288" indent="-268288">
              <a:spcAft>
                <a:spcPts val="300"/>
              </a:spcAft>
              <a:buClr>
                <a:srgbClr val="00B050"/>
              </a:buClr>
              <a:buSzPct val="100000"/>
            </a:pPr>
            <a:r>
              <a:rPr lang="en-US" sz="1600" dirty="0" smtClean="0">
                <a:latin typeface="Arial" panose="020B0604020202020204" pitchFamily="34" charset="0"/>
                <a:cs typeface="Arial" panose="020B0604020202020204" pitchFamily="34" charset="0"/>
              </a:rPr>
              <a:t>Security is an issue as it deals with money but these sites allow the user to spend more time trading.</a:t>
            </a:r>
            <a:endParaRPr lang="en-US" sz="16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P1.6 – Financial</a:t>
            </a:r>
            <a:endParaRPr lang="en-ZA" sz="3600" dirty="0">
              <a:ea typeface="Calibri" pitchFamily="34" charset="0"/>
            </a:endParaRPr>
          </a:p>
        </p:txBody>
      </p:sp>
      <p:sp>
        <p:nvSpPr>
          <p:cNvPr id="10" name="Rectangle 9"/>
          <p:cNvSpPr/>
          <p:nvPr/>
        </p:nvSpPr>
        <p:spPr>
          <a:xfrm>
            <a:off x="6012160" y="2411596"/>
            <a:ext cx="2659767" cy="369332"/>
          </a:xfrm>
          <a:prstGeom prst="rect">
            <a:avLst/>
          </a:prstGeom>
        </p:spPr>
        <p:txBody>
          <a:bodyPr wrap="none">
            <a:spAutoFit/>
          </a:bodyPr>
          <a:lstStyle/>
          <a:p>
            <a:r>
              <a:rPr lang="en-GB" dirty="0">
                <a:hlinkClick r:id="rId3"/>
              </a:rPr>
              <a:t>https://www.hsbc.co.uk</a:t>
            </a:r>
            <a:r>
              <a:rPr lang="en-GB" dirty="0" smtClean="0">
                <a:hlinkClick r:id="rId3"/>
              </a:rPr>
              <a:t>/</a:t>
            </a:r>
            <a:endParaRPr lang="en-GB" dirty="0" smtClean="0"/>
          </a:p>
        </p:txBody>
      </p:sp>
      <p:sp>
        <p:nvSpPr>
          <p:cNvPr id="12" name="Rectangle 11"/>
          <p:cNvSpPr/>
          <p:nvPr/>
        </p:nvSpPr>
        <p:spPr>
          <a:xfrm>
            <a:off x="5796136" y="4365104"/>
            <a:ext cx="3122137" cy="353943"/>
          </a:xfrm>
          <a:prstGeom prst="rect">
            <a:avLst/>
          </a:prstGeom>
        </p:spPr>
        <p:txBody>
          <a:bodyPr wrap="none">
            <a:spAutoFit/>
          </a:bodyPr>
          <a:lstStyle/>
          <a:p>
            <a:r>
              <a:rPr lang="en-GB" sz="1700" dirty="0">
                <a:hlinkClick r:id="rId4"/>
              </a:rPr>
              <a:t>https://</a:t>
            </a:r>
            <a:r>
              <a:rPr lang="en-GB" sz="1700" dirty="0" smtClean="0">
                <a:hlinkClick r:id="rId4"/>
              </a:rPr>
              <a:t>www.tdameritrade.com</a:t>
            </a:r>
            <a:r>
              <a:rPr lang="en-GB" sz="1700" dirty="0" smtClean="0"/>
              <a:t> </a:t>
            </a:r>
            <a:endParaRPr lang="en-GB" sz="1700" dirty="0"/>
          </a:p>
        </p:txBody>
      </p:sp>
      <p:sp>
        <p:nvSpPr>
          <p:cNvPr id="13" name="Rectangle 12"/>
          <p:cNvSpPr/>
          <p:nvPr/>
        </p:nvSpPr>
        <p:spPr>
          <a:xfrm>
            <a:off x="5861264" y="6402814"/>
            <a:ext cx="2933688" cy="338554"/>
          </a:xfrm>
          <a:prstGeom prst="rect">
            <a:avLst/>
          </a:prstGeom>
        </p:spPr>
        <p:txBody>
          <a:bodyPr wrap="none">
            <a:spAutoFit/>
          </a:bodyPr>
          <a:lstStyle/>
          <a:p>
            <a:r>
              <a:rPr lang="en-GB" sz="1600" dirty="0">
                <a:hlinkClick r:id="rId5"/>
              </a:rPr>
              <a:t>https://www.nationwide.co.uk</a:t>
            </a:r>
            <a:r>
              <a:rPr lang="en-GB" sz="1600" dirty="0" smtClean="0">
                <a:hlinkClick r:id="rId5"/>
              </a:rPr>
              <a:t>/</a:t>
            </a:r>
            <a:endParaRPr lang="en-GB" sz="1600" dirty="0"/>
          </a:p>
        </p:txBody>
      </p:sp>
      <p:pic>
        <p:nvPicPr>
          <p:cNvPr id="3" name="Picture 2">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61264" y="1124744"/>
            <a:ext cx="2959208" cy="1233003"/>
          </a:xfrm>
          <a:prstGeom prst="rect">
            <a:avLst/>
          </a:prstGeom>
        </p:spPr>
      </p:pic>
      <p:pic>
        <p:nvPicPr>
          <p:cNvPr id="4" name="Picture 3">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61263" y="2983264"/>
            <a:ext cx="2953543" cy="1318111"/>
          </a:xfrm>
          <a:prstGeom prst="rect">
            <a:avLst/>
          </a:prstGeom>
        </p:spPr>
      </p:pic>
      <p:pic>
        <p:nvPicPr>
          <p:cNvPr id="5" name="Picture 4">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1262" y="4744914"/>
            <a:ext cx="2953543" cy="1708422"/>
          </a:xfrm>
          <a:prstGeom prst="rect">
            <a:avLst/>
          </a:prstGeom>
        </p:spPr>
      </p:pic>
    </p:spTree>
    <p:extLst>
      <p:ext uri="{BB962C8B-B14F-4D97-AF65-F5344CB8AC3E}">
        <p14:creationId xmlns:p14="http://schemas.microsoft.com/office/powerpoint/2010/main" val="2613810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609742" cy="5400675"/>
          </a:xfrm>
        </p:spPr>
        <p:txBody>
          <a:bodyPr>
            <a:noAutofit/>
          </a:bodyPr>
          <a:lstStyle/>
          <a:p>
            <a:pPr marL="268288" indent="-268288">
              <a:spcAft>
                <a:spcPts val="300"/>
              </a:spcAft>
              <a:buClr>
                <a:srgbClr val="00B050"/>
              </a:buClr>
              <a:buSzPct val="100000"/>
            </a:pPr>
            <a:r>
              <a:rPr lang="en-IE" sz="1410" dirty="0" smtClean="0">
                <a:latin typeface="Arial" panose="020B0604020202020204" pitchFamily="34" charset="0"/>
                <a:cs typeface="Arial" panose="020B0604020202020204" pitchFamily="34" charset="0"/>
              </a:rPr>
              <a:t>For traders there are obvious benefits, more time spent, remote access, late night trading on different world markets etc. For Banking the benefits include the need to access a bank at any time when there are none close, urgency and enhanced security.</a:t>
            </a:r>
          </a:p>
          <a:p>
            <a:pPr marL="268288" indent="-268288">
              <a:spcAft>
                <a:spcPts val="300"/>
              </a:spcAft>
              <a:buClr>
                <a:srgbClr val="00B050"/>
              </a:buClr>
              <a:buSzPct val="100000"/>
            </a:pPr>
            <a:r>
              <a:rPr lang="en-IE" sz="1410" dirty="0" smtClean="0">
                <a:latin typeface="Arial" panose="020B0604020202020204" pitchFamily="34" charset="0"/>
                <a:cs typeface="Arial" panose="020B0604020202020204" pitchFamily="34" charset="0"/>
              </a:rPr>
              <a:t>In </a:t>
            </a:r>
            <a:r>
              <a:rPr lang="en-IE" sz="1410" dirty="0">
                <a:latin typeface="Arial" panose="020B0604020202020204" pitchFamily="34" charset="0"/>
                <a:cs typeface="Arial" panose="020B0604020202020204" pitchFamily="34" charset="0"/>
              </a:rPr>
              <a:t>your analysis of </a:t>
            </a:r>
            <a:r>
              <a:rPr lang="en-IE" sz="1410" dirty="0" smtClean="0">
                <a:latin typeface="Arial" panose="020B0604020202020204" pitchFamily="34" charset="0"/>
                <a:cs typeface="Arial" panose="020B0604020202020204" pitchFamily="34" charset="0"/>
              </a:rPr>
              <a:t>a Financial site </a:t>
            </a:r>
            <a:r>
              <a:rPr lang="en-IE" sz="1410" dirty="0">
                <a:latin typeface="Arial" panose="020B0604020202020204" pitchFamily="34" charset="0"/>
                <a:cs typeface="Arial" panose="020B0604020202020204" pitchFamily="34" charset="0"/>
              </a:rPr>
              <a:t>you will need to discuss the advantages to the customer and company of the web purpose.</a:t>
            </a:r>
          </a:p>
          <a:p>
            <a:pPr marL="268288" indent="-268288">
              <a:spcAft>
                <a:spcPts val="300"/>
              </a:spcAft>
              <a:buClr>
                <a:srgbClr val="00B050"/>
              </a:buClr>
              <a:buSzPct val="100000"/>
            </a:pPr>
            <a:r>
              <a:rPr lang="en-IE" sz="1410" dirty="0">
                <a:latin typeface="Arial" panose="020B0604020202020204" pitchFamily="34" charset="0"/>
                <a:cs typeface="Arial" panose="020B0604020202020204" pitchFamily="34" charset="0"/>
              </a:rPr>
              <a:t>For the customer you will need to explain features </a:t>
            </a:r>
            <a:r>
              <a:rPr lang="en-IE" sz="1410" dirty="0" smtClean="0">
                <a:latin typeface="Arial" panose="020B0604020202020204" pitchFamily="34" charset="0"/>
                <a:cs typeface="Arial" panose="020B0604020202020204" pitchFamily="34" charset="0"/>
              </a:rPr>
              <a:t>available such as</a:t>
            </a:r>
            <a:r>
              <a:rPr lang="en-IE" sz="1410" dirty="0">
                <a:latin typeface="Arial" panose="020B0604020202020204" pitchFamily="34" charset="0"/>
                <a:cs typeface="Arial" panose="020B0604020202020204" pitchFamily="34" charset="0"/>
              </a:rPr>
              <a:t>:</a:t>
            </a:r>
          </a:p>
          <a:p>
            <a:pPr marL="524320" lvl="1" indent="-268288">
              <a:spcAft>
                <a:spcPts val="300"/>
              </a:spcAft>
              <a:buClr>
                <a:srgbClr val="00B050"/>
              </a:buClr>
              <a:buSzPct val="100000"/>
            </a:pPr>
            <a:r>
              <a:rPr lang="en-IE" sz="1410" dirty="0" smtClean="0">
                <a:latin typeface="Arial" panose="020B0604020202020204" pitchFamily="34" charset="0"/>
                <a:cs typeface="Arial" panose="020B0604020202020204" pitchFamily="34" charset="0"/>
              </a:rPr>
              <a:t>Layout of information and security, access to funds and confirmation of transactions, ability to print statements and onscreen tracking (with shares there will be charts, and tables etc. that are live).</a:t>
            </a:r>
          </a:p>
          <a:p>
            <a:pPr marL="524320" lvl="1" indent="-268288">
              <a:spcAft>
                <a:spcPts val="300"/>
              </a:spcAft>
              <a:buClr>
                <a:srgbClr val="00B050"/>
              </a:buClr>
              <a:buSzPct val="100000"/>
            </a:pPr>
            <a:r>
              <a:rPr lang="en-IE" sz="1410" dirty="0" smtClean="0">
                <a:latin typeface="Arial" panose="020B0604020202020204" pitchFamily="34" charset="0"/>
                <a:cs typeface="Arial" panose="020B0604020202020204" pitchFamily="34" charset="0"/>
              </a:rPr>
              <a:t>You may also include links, pdf’s and user forms.</a:t>
            </a:r>
            <a:endParaRPr lang="en-IE" sz="141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IE" sz="1410" dirty="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IE" sz="1410" dirty="0">
                <a:latin typeface="Arial" panose="020B0604020202020204" pitchFamily="34" charset="0"/>
                <a:cs typeface="Arial" panose="020B0604020202020204" pitchFamily="34" charset="0"/>
              </a:rPr>
              <a:t>the purpose, what the business hopes to achieve from the site, </a:t>
            </a:r>
            <a:r>
              <a:rPr lang="en-IE" sz="1410" dirty="0" smtClean="0">
                <a:latin typeface="Arial" panose="020B0604020202020204" pitchFamily="34" charset="0"/>
                <a:cs typeface="Arial" panose="020B0604020202020204" pitchFamily="34" charset="0"/>
              </a:rPr>
              <a:t>how it reduces the need for printing documents, technical information as well as simplified details, corporate colours and design.</a:t>
            </a:r>
            <a:endParaRPr lang="en-IE" sz="1410" dirty="0">
              <a:latin typeface="Arial" panose="020B0604020202020204" pitchFamily="34" charset="0"/>
              <a:cs typeface="Arial" panose="020B0604020202020204" pitchFamily="34" charset="0"/>
            </a:endParaRPr>
          </a:p>
          <a:p>
            <a:pPr marL="524320" lvl="1" indent="-268288">
              <a:spcAft>
                <a:spcPts val="300"/>
              </a:spcAft>
              <a:buClr>
                <a:srgbClr val="00B050"/>
              </a:buClr>
              <a:buSzPct val="100000"/>
            </a:pPr>
            <a:r>
              <a:rPr lang="en-IE" sz="1410" dirty="0">
                <a:latin typeface="Arial" panose="020B0604020202020204" pitchFamily="34" charset="0"/>
                <a:cs typeface="Arial" panose="020B0604020202020204" pitchFamily="34" charset="0"/>
              </a:rPr>
              <a:t>You may also explain contact details, the links at the bottom of the </a:t>
            </a:r>
            <a:r>
              <a:rPr lang="en-IE" sz="1410" dirty="0" smtClean="0">
                <a:latin typeface="Arial" panose="020B0604020202020204" pitchFamily="34" charset="0"/>
                <a:cs typeface="Arial" panose="020B0604020202020204" pitchFamily="34" charset="0"/>
              </a:rPr>
              <a:t>site and </a:t>
            </a:r>
            <a:r>
              <a:rPr lang="en-IE" sz="1410" dirty="0">
                <a:latin typeface="Arial" panose="020B0604020202020204" pitchFamily="34" charset="0"/>
                <a:cs typeface="Arial" panose="020B0604020202020204" pitchFamily="34" charset="0"/>
              </a:rPr>
              <a:t>the use of media on the site to benefit the business reputation</a:t>
            </a:r>
            <a:r>
              <a:rPr lang="en-IE" sz="1410" dirty="0" smtClean="0">
                <a:latin typeface="Arial" panose="020B0604020202020204" pitchFamily="34" charset="0"/>
                <a:cs typeface="Arial" panose="020B0604020202020204" pitchFamily="34" charset="0"/>
              </a:rPr>
              <a:t>.</a:t>
            </a:r>
          </a:p>
          <a:p>
            <a:pPr marL="0" lvl="1" indent="0">
              <a:spcAft>
                <a:spcPts val="300"/>
              </a:spcAft>
              <a:buClr>
                <a:srgbClr val="00B050"/>
              </a:buClr>
              <a:buSzPct val="100000"/>
              <a:buNone/>
            </a:pPr>
            <a:r>
              <a:rPr lang="en-US" sz="1410" b="1" dirty="0" smtClean="0">
                <a:solidFill>
                  <a:srgbClr val="FF0000"/>
                </a:solidFill>
                <a:latin typeface="Arial" panose="020B0604020202020204" pitchFamily="34" charset="0"/>
                <a:cs typeface="Arial" panose="020B0604020202020204" pitchFamily="34" charset="0"/>
              </a:rPr>
              <a:t>P1.6 </a:t>
            </a:r>
            <a:r>
              <a:rPr lang="en-US" sz="1410" b="1" dirty="0">
                <a:solidFill>
                  <a:srgbClr val="FF0000"/>
                </a:solidFill>
                <a:latin typeface="Arial" panose="020B0604020202020204" pitchFamily="34" charset="0"/>
                <a:cs typeface="Arial" panose="020B0604020202020204" pitchFamily="34" charset="0"/>
              </a:rPr>
              <a:t>– Task </a:t>
            </a:r>
            <a:r>
              <a:rPr lang="en-US" sz="1410" b="1" dirty="0" smtClean="0">
                <a:solidFill>
                  <a:srgbClr val="FF0000"/>
                </a:solidFill>
                <a:latin typeface="Arial" panose="020B0604020202020204" pitchFamily="34" charset="0"/>
                <a:cs typeface="Arial" panose="020B0604020202020204" pitchFamily="34" charset="0"/>
              </a:rPr>
              <a:t>06 </a:t>
            </a:r>
            <a:r>
              <a:rPr lang="en-US" sz="141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a:t>
            </a:r>
            <a:r>
              <a:rPr lang="en-US" sz="1410" dirty="0" smtClean="0">
                <a:solidFill>
                  <a:srgbClr val="FF0000"/>
                </a:solidFill>
                <a:latin typeface="Arial" panose="020B0604020202020204" pitchFamily="34" charset="0"/>
                <a:cs typeface="Arial" panose="020B0604020202020204" pitchFamily="34" charset="0"/>
              </a:rPr>
              <a:t>of a financial </a:t>
            </a:r>
            <a:r>
              <a:rPr lang="en-US" sz="1410" dirty="0">
                <a:solidFill>
                  <a:srgbClr val="FF0000"/>
                </a:solidFill>
                <a:latin typeface="Arial" panose="020B0604020202020204" pitchFamily="34" charset="0"/>
                <a:cs typeface="Arial" panose="020B0604020202020204" pitchFamily="34" charset="0"/>
              </a:rPr>
              <a:t>websites give to a business</a:t>
            </a:r>
            <a:r>
              <a:rPr lang="en-US" sz="1410" dirty="0" smtClean="0">
                <a:solidFill>
                  <a:srgbClr val="FF0000"/>
                </a:solidFill>
                <a:latin typeface="Arial" panose="020B0604020202020204" pitchFamily="34" charset="0"/>
                <a:cs typeface="Arial" panose="020B0604020202020204" pitchFamily="34" charset="0"/>
              </a:rPr>
              <a:t>.</a:t>
            </a:r>
            <a:endParaRPr lang="en-US" sz="141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P1.6 – Financial</a:t>
            </a:r>
            <a:endParaRPr lang="en-ZA" sz="3600" dirty="0">
              <a:ea typeface="Calibri" pitchFamily="34" charset="0"/>
            </a:endParaRPr>
          </a:p>
        </p:txBody>
      </p:sp>
      <p:sp>
        <p:nvSpPr>
          <p:cNvPr id="7" name="Rectangle 6"/>
          <p:cNvSpPr/>
          <p:nvPr/>
        </p:nvSpPr>
        <p:spPr>
          <a:xfrm>
            <a:off x="6012160" y="2411596"/>
            <a:ext cx="2659767" cy="369332"/>
          </a:xfrm>
          <a:prstGeom prst="rect">
            <a:avLst/>
          </a:prstGeom>
        </p:spPr>
        <p:txBody>
          <a:bodyPr wrap="none">
            <a:spAutoFit/>
          </a:bodyPr>
          <a:lstStyle/>
          <a:p>
            <a:r>
              <a:rPr lang="en-GB" dirty="0">
                <a:hlinkClick r:id="rId3"/>
              </a:rPr>
              <a:t>https://www.hsbc.co.uk</a:t>
            </a:r>
            <a:r>
              <a:rPr lang="en-GB" dirty="0" smtClean="0">
                <a:hlinkClick r:id="rId3"/>
              </a:rPr>
              <a:t>/</a:t>
            </a:r>
            <a:endParaRPr lang="en-GB" dirty="0" smtClean="0"/>
          </a:p>
        </p:txBody>
      </p:sp>
      <p:sp>
        <p:nvSpPr>
          <p:cNvPr id="9" name="Rectangle 8"/>
          <p:cNvSpPr/>
          <p:nvPr/>
        </p:nvSpPr>
        <p:spPr>
          <a:xfrm>
            <a:off x="5796136" y="4365104"/>
            <a:ext cx="3122137" cy="353943"/>
          </a:xfrm>
          <a:prstGeom prst="rect">
            <a:avLst/>
          </a:prstGeom>
        </p:spPr>
        <p:txBody>
          <a:bodyPr wrap="none">
            <a:spAutoFit/>
          </a:bodyPr>
          <a:lstStyle/>
          <a:p>
            <a:r>
              <a:rPr lang="en-GB" sz="1700" dirty="0">
                <a:hlinkClick r:id="rId4"/>
              </a:rPr>
              <a:t>https://</a:t>
            </a:r>
            <a:r>
              <a:rPr lang="en-GB" sz="1700" dirty="0" smtClean="0">
                <a:hlinkClick r:id="rId4"/>
              </a:rPr>
              <a:t>www.tdameritrade.com</a:t>
            </a:r>
            <a:r>
              <a:rPr lang="en-GB" sz="1700" dirty="0" smtClean="0"/>
              <a:t> </a:t>
            </a:r>
            <a:endParaRPr lang="en-GB" sz="1700" dirty="0"/>
          </a:p>
        </p:txBody>
      </p:sp>
      <p:sp>
        <p:nvSpPr>
          <p:cNvPr id="11" name="Rectangle 10"/>
          <p:cNvSpPr/>
          <p:nvPr/>
        </p:nvSpPr>
        <p:spPr>
          <a:xfrm>
            <a:off x="5861264" y="6402814"/>
            <a:ext cx="2933688" cy="338554"/>
          </a:xfrm>
          <a:prstGeom prst="rect">
            <a:avLst/>
          </a:prstGeom>
        </p:spPr>
        <p:txBody>
          <a:bodyPr wrap="none">
            <a:spAutoFit/>
          </a:bodyPr>
          <a:lstStyle/>
          <a:p>
            <a:r>
              <a:rPr lang="en-GB" sz="1600" dirty="0">
                <a:hlinkClick r:id="rId5"/>
              </a:rPr>
              <a:t>https://www.nationwide.co.uk</a:t>
            </a:r>
            <a:r>
              <a:rPr lang="en-GB" sz="1600" dirty="0" smtClean="0">
                <a:hlinkClick r:id="rId5"/>
              </a:rPr>
              <a:t>/</a:t>
            </a:r>
            <a:endParaRPr lang="en-GB" sz="1600" dirty="0"/>
          </a:p>
        </p:txBody>
      </p:sp>
      <p:pic>
        <p:nvPicPr>
          <p:cNvPr id="14" name="Picture 13">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61264" y="1124744"/>
            <a:ext cx="2959208" cy="1233003"/>
          </a:xfrm>
          <a:prstGeom prst="rect">
            <a:avLst/>
          </a:prstGeom>
        </p:spPr>
      </p:pic>
      <p:pic>
        <p:nvPicPr>
          <p:cNvPr id="15" name="Picture 14">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61263" y="2983264"/>
            <a:ext cx="2953543" cy="1318111"/>
          </a:xfrm>
          <a:prstGeom prst="rect">
            <a:avLst/>
          </a:prstGeom>
        </p:spPr>
      </p:pic>
      <p:pic>
        <p:nvPicPr>
          <p:cNvPr id="16" name="Picture 15">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1262" y="4744914"/>
            <a:ext cx="2953543" cy="1708422"/>
          </a:xfrm>
          <a:prstGeom prst="rect">
            <a:avLst/>
          </a:prstGeom>
        </p:spPr>
      </p:pic>
    </p:spTree>
    <p:extLst>
      <p:ext uri="{BB962C8B-B14F-4D97-AF65-F5344CB8AC3E}">
        <p14:creationId xmlns:p14="http://schemas.microsoft.com/office/powerpoint/2010/main" val="2352576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980728"/>
            <a:ext cx="5544616" cy="5400675"/>
          </a:xfrm>
        </p:spPr>
        <p:txBody>
          <a:bodyPr>
            <a:noAutofit/>
          </a:bodyPr>
          <a:lstStyle/>
          <a:p>
            <a:pPr marL="182563" indent="-182563">
              <a:spcAft>
                <a:spcPts val="300"/>
              </a:spcAft>
              <a:buClr>
                <a:srgbClr val="00B050"/>
              </a:buClr>
              <a:buSzPct val="100000"/>
            </a:pPr>
            <a:r>
              <a:rPr lang="en-IE" sz="1460" dirty="0" smtClean="0">
                <a:latin typeface="Arial" panose="020B0604020202020204" pitchFamily="34" charset="0"/>
                <a:cs typeface="Arial" panose="020B0604020202020204" pitchFamily="34" charset="0"/>
              </a:rPr>
              <a:t>Intranets are a purely internal system used by companies for maintaining, demonstrating and using information for their own staff to use. Unlike a secure website, Intranets have all the information stored internally on hard drives and can be accesses either through a link internally or through a link of the company website.</a:t>
            </a:r>
          </a:p>
          <a:p>
            <a:pPr marL="182563" indent="-182563">
              <a:spcAft>
                <a:spcPts val="300"/>
              </a:spcAft>
              <a:buClr>
                <a:srgbClr val="00B050"/>
              </a:buClr>
              <a:buSzPct val="100000"/>
            </a:pPr>
            <a:r>
              <a:rPr lang="en-IE" sz="1460" dirty="0" smtClean="0">
                <a:latin typeface="Arial" panose="020B0604020202020204" pitchFamily="34" charset="0"/>
                <a:cs typeface="Arial" panose="020B0604020202020204" pitchFamily="34" charset="0"/>
              </a:rPr>
              <a:t>They require a secure login and password that will give the internal user the right to see and navigate through re-selected information set by the company. For example, a school intranet, (all schools have one for students and teachers to put information on, e.g. Moodle, Firefly, </a:t>
            </a:r>
            <a:r>
              <a:rPr lang="en-IE" sz="1460" dirty="0" err="1" smtClean="0">
                <a:latin typeface="Arial" panose="020B0604020202020204" pitchFamily="34" charset="0"/>
                <a:cs typeface="Arial" panose="020B0604020202020204" pitchFamily="34" charset="0"/>
              </a:rPr>
              <a:t>ePortal</a:t>
            </a:r>
            <a:r>
              <a:rPr lang="en-IE" sz="1460" dirty="0" smtClean="0">
                <a:latin typeface="Arial" panose="020B0604020202020204" pitchFamily="34" charset="0"/>
                <a:cs typeface="Arial" panose="020B0604020202020204" pitchFamily="34" charset="0"/>
              </a:rPr>
              <a:t>) will have coursework materials for students to access, homework, images of events, descriptions of the courses, and any other help and support the school can provide. In school students login from the website or from an icon and navigate through the pages relevant for them. Teachers will have the rights to upload and change the materials, add students to their courses and set homework.</a:t>
            </a:r>
          </a:p>
          <a:p>
            <a:pPr marL="182563" indent="-182563">
              <a:spcAft>
                <a:spcPts val="300"/>
              </a:spcAft>
              <a:buClr>
                <a:srgbClr val="00B050"/>
              </a:buClr>
              <a:buSzPct val="100000"/>
            </a:pPr>
            <a:r>
              <a:rPr lang="en-IE" sz="1460" dirty="0" smtClean="0">
                <a:latin typeface="Arial" panose="020B0604020202020204" pitchFamily="34" charset="0"/>
                <a:cs typeface="Arial" panose="020B0604020202020204" pitchFamily="34" charset="0"/>
              </a:rPr>
              <a:t>They usually have three levels of user: administrator, manager and user (or guest), and these three levels restrict what can be done to the intranet pages that are viewed.</a:t>
            </a:r>
          </a:p>
          <a:p>
            <a:pPr marL="182563" indent="-182563">
              <a:spcAft>
                <a:spcPts val="300"/>
              </a:spcAft>
              <a:buClr>
                <a:srgbClr val="00B050"/>
              </a:buClr>
              <a:buSzPct val="100000"/>
            </a:pPr>
            <a:r>
              <a:rPr lang="en-IE" sz="1460" dirty="0" smtClean="0">
                <a:latin typeface="Arial" panose="020B0604020202020204" pitchFamily="34" charset="0"/>
                <a:cs typeface="Arial" panose="020B0604020202020204" pitchFamily="34" charset="0"/>
              </a:rPr>
              <a:t>In a business version, staff can work on business materials from home, access company materials like they would at work (to a degree) and upload files to the Intranet for other staff to view, change or add to.</a:t>
            </a:r>
            <a:endParaRPr lang="en-US" sz="146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P1.7 – Intranets</a:t>
            </a:r>
            <a:endParaRPr lang="en-ZA" sz="3600" dirty="0">
              <a:ea typeface="Calibri" pitchFamily="34" charset="0"/>
            </a:endParaRPr>
          </a:p>
        </p:txBody>
      </p:sp>
      <p:sp>
        <p:nvSpPr>
          <p:cNvPr id="17" name="Rectangle 16"/>
          <p:cNvSpPr/>
          <p:nvPr/>
        </p:nvSpPr>
        <p:spPr>
          <a:xfrm>
            <a:off x="6300866" y="2555612"/>
            <a:ext cx="2159566" cy="369332"/>
          </a:xfrm>
          <a:prstGeom prst="rect">
            <a:avLst/>
          </a:prstGeom>
        </p:spPr>
        <p:txBody>
          <a:bodyPr wrap="none">
            <a:spAutoFit/>
          </a:bodyPr>
          <a:lstStyle/>
          <a:p>
            <a:r>
              <a:rPr lang="en-GB" dirty="0">
                <a:hlinkClick r:id="rId3"/>
              </a:rPr>
              <a:t>https://moodle.org</a:t>
            </a:r>
            <a:r>
              <a:rPr lang="en-GB" dirty="0" smtClean="0">
                <a:hlinkClick r:id="rId3"/>
              </a:rPr>
              <a:t>/</a:t>
            </a:r>
            <a:endParaRPr lang="en-GB" dirty="0" smtClean="0"/>
          </a:p>
        </p:txBody>
      </p:sp>
      <p:sp>
        <p:nvSpPr>
          <p:cNvPr id="18" name="Rectangle 17"/>
          <p:cNvSpPr/>
          <p:nvPr/>
        </p:nvSpPr>
        <p:spPr>
          <a:xfrm>
            <a:off x="5940152" y="4365104"/>
            <a:ext cx="2735044" cy="353943"/>
          </a:xfrm>
          <a:prstGeom prst="rect">
            <a:avLst/>
          </a:prstGeom>
        </p:spPr>
        <p:txBody>
          <a:bodyPr wrap="none">
            <a:spAutoFit/>
          </a:bodyPr>
          <a:lstStyle/>
          <a:p>
            <a:r>
              <a:rPr lang="en-GB" sz="1700" dirty="0">
                <a:hlinkClick r:id="rId4"/>
              </a:rPr>
              <a:t>https://fireflylearning.com</a:t>
            </a:r>
            <a:r>
              <a:rPr lang="en-GB" sz="1700" dirty="0" smtClean="0">
                <a:hlinkClick r:id="rId4"/>
              </a:rPr>
              <a:t>/</a:t>
            </a:r>
            <a:endParaRPr lang="en-GB" sz="1700" dirty="0"/>
          </a:p>
        </p:txBody>
      </p:sp>
      <p:sp>
        <p:nvSpPr>
          <p:cNvPr id="19" name="Rectangle 18">
            <a:hlinkClick r:id="rId5"/>
          </p:cNvPr>
          <p:cNvSpPr/>
          <p:nvPr/>
        </p:nvSpPr>
        <p:spPr>
          <a:xfrm>
            <a:off x="5796136" y="6341060"/>
            <a:ext cx="2947474" cy="307777"/>
          </a:xfrm>
          <a:prstGeom prst="rect">
            <a:avLst/>
          </a:prstGeom>
        </p:spPr>
        <p:txBody>
          <a:bodyPr wrap="none">
            <a:spAutoFit/>
          </a:bodyPr>
          <a:lstStyle/>
          <a:p>
            <a:r>
              <a:rPr lang="en-GB" sz="1400" dirty="0">
                <a:hlinkClick r:id="rId5"/>
              </a:rPr>
              <a:t>https://</a:t>
            </a:r>
            <a:r>
              <a:rPr lang="en-GB" sz="1400" dirty="0" smtClean="0">
                <a:hlinkClick r:id="rId5"/>
              </a:rPr>
              <a:t>www.londonacademy.org.uk</a:t>
            </a:r>
            <a:endParaRPr lang="en-GB" sz="1400" dirty="0"/>
          </a:p>
        </p:txBody>
      </p:sp>
      <p:pic>
        <p:nvPicPr>
          <p:cNvPr id="20" name="Picture 19">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6136" y="1124744"/>
            <a:ext cx="3024336" cy="1426110"/>
          </a:xfrm>
          <a:prstGeom prst="rect">
            <a:avLst/>
          </a:prstGeom>
        </p:spPr>
      </p:pic>
      <p:pic>
        <p:nvPicPr>
          <p:cNvPr id="21" name="Picture 20">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96136" y="2924944"/>
            <a:ext cx="3022776" cy="1461009"/>
          </a:xfrm>
          <a:prstGeom prst="rect">
            <a:avLst/>
          </a:prstGeom>
        </p:spPr>
      </p:pic>
      <p:pic>
        <p:nvPicPr>
          <p:cNvPr id="22" name="Picture 21">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96136" y="4797152"/>
            <a:ext cx="3022776" cy="1471263"/>
          </a:xfrm>
          <a:prstGeom prst="rect">
            <a:avLst/>
          </a:prstGeom>
        </p:spPr>
      </p:pic>
    </p:spTree>
    <p:extLst>
      <p:ext uri="{BB962C8B-B14F-4D97-AF65-F5344CB8AC3E}">
        <p14:creationId xmlns:p14="http://schemas.microsoft.com/office/powerpoint/2010/main" val="347927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544616" cy="5400675"/>
          </a:xfrm>
        </p:spPr>
        <p:txBody>
          <a:bodyPr>
            <a:noAutofit/>
          </a:bodyPr>
          <a:lstStyle/>
          <a:p>
            <a:pPr marL="268288" indent="-268288">
              <a:spcAft>
                <a:spcPts val="300"/>
              </a:spcAft>
              <a:buClr>
                <a:srgbClr val="00B050"/>
              </a:buClr>
              <a:buSzPct val="100000"/>
            </a:pPr>
            <a:r>
              <a:rPr lang="en-IE" sz="1430" dirty="0" smtClean="0">
                <a:latin typeface="Arial" panose="020B0604020202020204" pitchFamily="34" charset="0"/>
                <a:cs typeface="Arial" panose="020B0604020202020204" pitchFamily="34" charset="0"/>
              </a:rPr>
              <a:t>For your example, you will need to talk about business or a school intranet differently and discuss the look, content and purpose argued against putting materials straight on a website.</a:t>
            </a:r>
            <a:endParaRPr lang="en-IE" sz="143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IE" sz="1430" dirty="0">
                <a:latin typeface="Arial" panose="020B0604020202020204" pitchFamily="34" charset="0"/>
                <a:cs typeface="Arial" panose="020B0604020202020204" pitchFamily="34" charset="0"/>
              </a:rPr>
              <a:t>In your analysis of </a:t>
            </a:r>
            <a:r>
              <a:rPr lang="en-IE" sz="1430" dirty="0" smtClean="0">
                <a:latin typeface="Arial" panose="020B0604020202020204" pitchFamily="34" charset="0"/>
                <a:cs typeface="Arial" panose="020B0604020202020204" pitchFamily="34" charset="0"/>
              </a:rPr>
              <a:t>an Intranet </a:t>
            </a:r>
            <a:r>
              <a:rPr lang="en-IE" sz="1430" dirty="0">
                <a:latin typeface="Arial" panose="020B0604020202020204" pitchFamily="34" charset="0"/>
                <a:cs typeface="Arial" panose="020B0604020202020204" pitchFamily="34" charset="0"/>
              </a:rPr>
              <a:t>site you will need to discuss the advantages to the </a:t>
            </a:r>
            <a:r>
              <a:rPr lang="en-IE" sz="1430" dirty="0" smtClean="0">
                <a:latin typeface="Arial" panose="020B0604020202020204" pitchFamily="34" charset="0"/>
                <a:cs typeface="Arial" panose="020B0604020202020204" pitchFamily="34" charset="0"/>
              </a:rPr>
              <a:t>user </a:t>
            </a:r>
            <a:r>
              <a:rPr lang="en-IE" sz="1430" dirty="0">
                <a:latin typeface="Arial" panose="020B0604020202020204" pitchFamily="34" charset="0"/>
                <a:cs typeface="Arial" panose="020B0604020202020204" pitchFamily="34" charset="0"/>
              </a:rPr>
              <a:t>and company of the </a:t>
            </a:r>
            <a:r>
              <a:rPr lang="en-IE" sz="1430" dirty="0" smtClean="0">
                <a:latin typeface="Arial" panose="020B0604020202020204" pitchFamily="34" charset="0"/>
                <a:cs typeface="Arial" panose="020B0604020202020204" pitchFamily="34" charset="0"/>
              </a:rPr>
              <a:t>information and storage </a:t>
            </a:r>
            <a:r>
              <a:rPr lang="en-IE" sz="1430" dirty="0">
                <a:latin typeface="Arial" panose="020B0604020202020204" pitchFamily="34" charset="0"/>
                <a:cs typeface="Arial" panose="020B0604020202020204" pitchFamily="34" charset="0"/>
              </a:rPr>
              <a:t>purpose.</a:t>
            </a:r>
          </a:p>
          <a:p>
            <a:pPr marL="268288" indent="-268288">
              <a:spcAft>
                <a:spcPts val="300"/>
              </a:spcAft>
              <a:buClr>
                <a:srgbClr val="00B050"/>
              </a:buClr>
              <a:buSzPct val="100000"/>
            </a:pPr>
            <a:r>
              <a:rPr lang="en-IE" sz="1430" dirty="0">
                <a:latin typeface="Arial" panose="020B0604020202020204" pitchFamily="34" charset="0"/>
                <a:cs typeface="Arial" panose="020B0604020202020204" pitchFamily="34" charset="0"/>
              </a:rPr>
              <a:t>For the </a:t>
            </a:r>
            <a:r>
              <a:rPr lang="en-IE" sz="1430" dirty="0" smtClean="0">
                <a:latin typeface="Arial" panose="020B0604020202020204" pitchFamily="34" charset="0"/>
                <a:cs typeface="Arial" panose="020B0604020202020204" pitchFamily="34" charset="0"/>
              </a:rPr>
              <a:t>user </a:t>
            </a:r>
            <a:r>
              <a:rPr lang="en-IE" sz="1430" dirty="0">
                <a:latin typeface="Arial" panose="020B0604020202020204" pitchFamily="34" charset="0"/>
                <a:cs typeface="Arial" panose="020B0604020202020204" pitchFamily="34" charset="0"/>
              </a:rPr>
              <a:t>you will need to explain features available </a:t>
            </a:r>
            <a:r>
              <a:rPr lang="en-IE" sz="1430" dirty="0" smtClean="0">
                <a:latin typeface="Arial" panose="020B0604020202020204" pitchFamily="34" charset="0"/>
                <a:cs typeface="Arial" panose="020B0604020202020204" pitchFamily="34" charset="0"/>
              </a:rPr>
              <a:t>such </a:t>
            </a:r>
            <a:r>
              <a:rPr lang="en-IE" sz="1430" dirty="0">
                <a:latin typeface="Arial" panose="020B0604020202020204" pitchFamily="34" charset="0"/>
                <a:cs typeface="Arial" panose="020B0604020202020204" pitchFamily="34" charset="0"/>
              </a:rPr>
              <a:t>as:</a:t>
            </a:r>
          </a:p>
          <a:p>
            <a:pPr marL="524320" lvl="1" indent="-268288">
              <a:spcAft>
                <a:spcPts val="300"/>
              </a:spcAft>
              <a:buClr>
                <a:srgbClr val="00B050"/>
              </a:buClr>
              <a:buSzPct val="100000"/>
            </a:pPr>
            <a:r>
              <a:rPr lang="en-IE" sz="1430" dirty="0">
                <a:latin typeface="Arial" panose="020B0604020202020204" pitchFamily="34" charset="0"/>
                <a:cs typeface="Arial" panose="020B0604020202020204" pitchFamily="34" charset="0"/>
              </a:rPr>
              <a:t>Layout of information and security, access to </a:t>
            </a:r>
            <a:r>
              <a:rPr lang="en-IE" sz="1430" dirty="0" smtClean="0">
                <a:latin typeface="Arial" panose="020B0604020202020204" pitchFamily="34" charset="0"/>
                <a:cs typeface="Arial" panose="020B0604020202020204" pitchFamily="34" charset="0"/>
              </a:rPr>
              <a:t>different levels of information, </a:t>
            </a:r>
            <a:r>
              <a:rPr lang="en-IE" sz="1430" dirty="0">
                <a:latin typeface="Arial" panose="020B0604020202020204" pitchFamily="34" charset="0"/>
                <a:cs typeface="Arial" panose="020B0604020202020204" pitchFamily="34" charset="0"/>
              </a:rPr>
              <a:t>ability to </a:t>
            </a:r>
            <a:r>
              <a:rPr lang="en-IE" sz="1430" dirty="0" smtClean="0">
                <a:latin typeface="Arial" panose="020B0604020202020204" pitchFamily="34" charset="0"/>
                <a:cs typeface="Arial" panose="020B0604020202020204" pitchFamily="34" charset="0"/>
              </a:rPr>
              <a:t>upload and download documents, how to customise or join areas.</a:t>
            </a:r>
            <a:endParaRPr lang="en-IE" sz="1430" dirty="0">
              <a:latin typeface="Arial" panose="020B0604020202020204" pitchFamily="34" charset="0"/>
              <a:cs typeface="Arial" panose="020B0604020202020204" pitchFamily="34" charset="0"/>
            </a:endParaRPr>
          </a:p>
          <a:p>
            <a:pPr marL="524320" lvl="1" indent="-268288">
              <a:spcAft>
                <a:spcPts val="300"/>
              </a:spcAft>
              <a:buClr>
                <a:srgbClr val="00B050"/>
              </a:buClr>
              <a:buSzPct val="100000"/>
            </a:pPr>
            <a:r>
              <a:rPr lang="en-IE" sz="1430" dirty="0">
                <a:latin typeface="Arial" panose="020B0604020202020204" pitchFamily="34" charset="0"/>
                <a:cs typeface="Arial" panose="020B0604020202020204" pitchFamily="34" charset="0"/>
              </a:rPr>
              <a:t>You may also include links, </a:t>
            </a:r>
            <a:r>
              <a:rPr lang="en-IE" sz="1430" dirty="0" smtClean="0">
                <a:latin typeface="Arial" panose="020B0604020202020204" pitchFamily="34" charset="0"/>
                <a:cs typeface="Arial" panose="020B0604020202020204" pitchFamily="34" charset="0"/>
              </a:rPr>
              <a:t>media types and internal security measures.</a:t>
            </a:r>
            <a:endParaRPr lang="en-IE" sz="143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IE" sz="1430" dirty="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IE" sz="1430" dirty="0">
                <a:latin typeface="Arial" panose="020B0604020202020204" pitchFamily="34" charset="0"/>
                <a:cs typeface="Arial" panose="020B0604020202020204" pitchFamily="34" charset="0"/>
              </a:rPr>
              <a:t>the purpose, what the business hopes to achieve from the site, how it reduces the need for printing documents, technical information as well as simplified details, corporate colours and design.</a:t>
            </a:r>
          </a:p>
          <a:p>
            <a:pPr marL="524320" lvl="1" indent="-268288">
              <a:spcAft>
                <a:spcPts val="300"/>
              </a:spcAft>
              <a:buClr>
                <a:srgbClr val="00B050"/>
              </a:buClr>
              <a:buSzPct val="100000"/>
            </a:pPr>
            <a:r>
              <a:rPr lang="en-IE" sz="1430" dirty="0">
                <a:latin typeface="Arial" panose="020B0604020202020204" pitchFamily="34" charset="0"/>
                <a:cs typeface="Arial" panose="020B0604020202020204" pitchFamily="34" charset="0"/>
              </a:rPr>
              <a:t>You may also explain </a:t>
            </a:r>
            <a:r>
              <a:rPr lang="en-IE" sz="1430" dirty="0" smtClean="0">
                <a:latin typeface="Arial" panose="020B0604020202020204" pitchFamily="34" charset="0"/>
                <a:cs typeface="Arial" panose="020B0604020202020204" pitchFamily="34" charset="0"/>
              </a:rPr>
              <a:t>user levels, and how it benefits schools or businesses if the information is live and constantly updated..</a:t>
            </a:r>
            <a:endParaRPr lang="en-IE" sz="1430" dirty="0">
              <a:latin typeface="Arial" panose="020B0604020202020204" pitchFamily="34" charset="0"/>
              <a:cs typeface="Arial" panose="020B0604020202020204" pitchFamily="34" charset="0"/>
            </a:endParaRPr>
          </a:p>
          <a:p>
            <a:pPr marL="0" lvl="1" indent="0">
              <a:spcAft>
                <a:spcPts val="300"/>
              </a:spcAft>
              <a:buClr>
                <a:srgbClr val="00B050"/>
              </a:buClr>
              <a:buSzPct val="100000"/>
              <a:buNone/>
            </a:pPr>
            <a:r>
              <a:rPr lang="en-US" sz="1430" b="1" dirty="0" smtClean="0">
                <a:solidFill>
                  <a:srgbClr val="FF0000"/>
                </a:solidFill>
                <a:latin typeface="Arial" panose="020B0604020202020204" pitchFamily="34" charset="0"/>
                <a:cs typeface="Arial" panose="020B0604020202020204" pitchFamily="34" charset="0"/>
              </a:rPr>
              <a:t>P1.7 </a:t>
            </a:r>
            <a:r>
              <a:rPr lang="en-US" sz="1430" b="1" dirty="0">
                <a:solidFill>
                  <a:srgbClr val="FF0000"/>
                </a:solidFill>
                <a:latin typeface="Arial" panose="020B0604020202020204" pitchFamily="34" charset="0"/>
                <a:cs typeface="Arial" panose="020B0604020202020204" pitchFamily="34" charset="0"/>
              </a:rPr>
              <a:t>– Task </a:t>
            </a:r>
            <a:r>
              <a:rPr lang="en-US" sz="1430" b="1" dirty="0" smtClean="0">
                <a:solidFill>
                  <a:srgbClr val="FF0000"/>
                </a:solidFill>
                <a:latin typeface="Arial" panose="020B0604020202020204" pitchFamily="34" charset="0"/>
                <a:cs typeface="Arial" panose="020B0604020202020204" pitchFamily="34" charset="0"/>
              </a:rPr>
              <a:t>07 </a:t>
            </a:r>
            <a:r>
              <a:rPr lang="en-US" sz="143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a:t>
            </a:r>
            <a:r>
              <a:rPr lang="en-US" sz="1430" dirty="0" smtClean="0">
                <a:solidFill>
                  <a:srgbClr val="FF0000"/>
                </a:solidFill>
                <a:latin typeface="Arial" panose="020B0604020202020204" pitchFamily="34" charset="0"/>
                <a:cs typeface="Arial" panose="020B0604020202020204" pitchFamily="34" charset="0"/>
              </a:rPr>
              <a:t>that an intranet gives </a:t>
            </a:r>
            <a:r>
              <a:rPr lang="en-US" sz="1430" dirty="0">
                <a:solidFill>
                  <a:srgbClr val="FF0000"/>
                </a:solidFill>
                <a:latin typeface="Arial" panose="020B0604020202020204" pitchFamily="34" charset="0"/>
                <a:cs typeface="Arial" panose="020B0604020202020204" pitchFamily="34" charset="0"/>
              </a:rPr>
              <a:t>to a </a:t>
            </a:r>
            <a:r>
              <a:rPr lang="en-US" sz="1430" dirty="0" smtClean="0">
                <a:solidFill>
                  <a:srgbClr val="FF0000"/>
                </a:solidFill>
                <a:latin typeface="Arial" panose="020B0604020202020204" pitchFamily="34" charset="0"/>
                <a:cs typeface="Arial" panose="020B0604020202020204" pitchFamily="34" charset="0"/>
              </a:rPr>
              <a:t>business or a school.</a:t>
            </a:r>
            <a:endParaRPr lang="en-US" sz="143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P1.7 – Intranets</a:t>
            </a:r>
            <a:endParaRPr lang="en-ZA" sz="3600" dirty="0">
              <a:ea typeface="Calibri" pitchFamily="34" charset="0"/>
            </a:endParaRPr>
          </a:p>
        </p:txBody>
      </p:sp>
      <p:sp>
        <p:nvSpPr>
          <p:cNvPr id="7" name="Rectangle 6"/>
          <p:cNvSpPr/>
          <p:nvPr/>
        </p:nvSpPr>
        <p:spPr>
          <a:xfrm>
            <a:off x="6300866" y="2555612"/>
            <a:ext cx="2159566" cy="369332"/>
          </a:xfrm>
          <a:prstGeom prst="rect">
            <a:avLst/>
          </a:prstGeom>
        </p:spPr>
        <p:txBody>
          <a:bodyPr wrap="none">
            <a:spAutoFit/>
          </a:bodyPr>
          <a:lstStyle/>
          <a:p>
            <a:r>
              <a:rPr lang="en-GB" dirty="0">
                <a:hlinkClick r:id="rId3"/>
              </a:rPr>
              <a:t>https://moodle.org</a:t>
            </a:r>
            <a:r>
              <a:rPr lang="en-GB" dirty="0" smtClean="0">
                <a:hlinkClick r:id="rId3"/>
              </a:rPr>
              <a:t>/</a:t>
            </a:r>
            <a:endParaRPr lang="en-GB" dirty="0" smtClean="0"/>
          </a:p>
        </p:txBody>
      </p:sp>
      <p:sp>
        <p:nvSpPr>
          <p:cNvPr id="9" name="Rectangle 8"/>
          <p:cNvSpPr/>
          <p:nvPr/>
        </p:nvSpPr>
        <p:spPr>
          <a:xfrm>
            <a:off x="5940152" y="4365104"/>
            <a:ext cx="2735044" cy="353943"/>
          </a:xfrm>
          <a:prstGeom prst="rect">
            <a:avLst/>
          </a:prstGeom>
        </p:spPr>
        <p:txBody>
          <a:bodyPr wrap="none">
            <a:spAutoFit/>
          </a:bodyPr>
          <a:lstStyle/>
          <a:p>
            <a:r>
              <a:rPr lang="en-GB" sz="1700" dirty="0">
                <a:hlinkClick r:id="rId4"/>
              </a:rPr>
              <a:t>https://fireflylearning.com</a:t>
            </a:r>
            <a:r>
              <a:rPr lang="en-GB" sz="1700" dirty="0" smtClean="0">
                <a:hlinkClick r:id="rId4"/>
              </a:rPr>
              <a:t>/</a:t>
            </a:r>
            <a:endParaRPr lang="en-GB" sz="1700" dirty="0"/>
          </a:p>
        </p:txBody>
      </p:sp>
      <p:sp>
        <p:nvSpPr>
          <p:cNvPr id="11" name="Rectangle 10">
            <a:hlinkClick r:id="rId5"/>
          </p:cNvPr>
          <p:cNvSpPr/>
          <p:nvPr/>
        </p:nvSpPr>
        <p:spPr>
          <a:xfrm>
            <a:off x="5796136" y="6341060"/>
            <a:ext cx="2947474" cy="307777"/>
          </a:xfrm>
          <a:prstGeom prst="rect">
            <a:avLst/>
          </a:prstGeom>
        </p:spPr>
        <p:txBody>
          <a:bodyPr wrap="none">
            <a:spAutoFit/>
          </a:bodyPr>
          <a:lstStyle/>
          <a:p>
            <a:r>
              <a:rPr lang="en-GB" sz="1400" dirty="0">
                <a:hlinkClick r:id="rId5"/>
              </a:rPr>
              <a:t>https://</a:t>
            </a:r>
            <a:r>
              <a:rPr lang="en-GB" sz="1400" dirty="0" smtClean="0">
                <a:hlinkClick r:id="rId5"/>
              </a:rPr>
              <a:t>www.londonacademy.org.uk</a:t>
            </a:r>
            <a:endParaRPr lang="en-GB" sz="1400" dirty="0"/>
          </a:p>
        </p:txBody>
      </p:sp>
      <p:pic>
        <p:nvPicPr>
          <p:cNvPr id="3" name="Picture 2">
            <a:hlinkClick r:id="rId3"/>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6136" y="1124744"/>
            <a:ext cx="3024336" cy="1426110"/>
          </a:xfrm>
          <a:prstGeom prst="rect">
            <a:avLst/>
          </a:prstGeom>
        </p:spPr>
      </p:pic>
      <p:pic>
        <p:nvPicPr>
          <p:cNvPr id="4" name="Picture 3">
            <a:hlinkClick r:id="rId4"/>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96136" y="2924944"/>
            <a:ext cx="3022776" cy="1461009"/>
          </a:xfrm>
          <a:prstGeom prst="rect">
            <a:avLst/>
          </a:prstGeom>
        </p:spPr>
      </p:pic>
      <p:pic>
        <p:nvPicPr>
          <p:cNvPr id="5" name="Picture 4">
            <a:hlinkClick r:id="rId5"/>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96136" y="4797152"/>
            <a:ext cx="3022776" cy="1471263"/>
          </a:xfrm>
          <a:prstGeom prst="rect">
            <a:avLst/>
          </a:prstGeom>
        </p:spPr>
      </p:pic>
    </p:spTree>
    <p:extLst>
      <p:ext uri="{BB962C8B-B14F-4D97-AF65-F5344CB8AC3E}">
        <p14:creationId xmlns:p14="http://schemas.microsoft.com/office/powerpoint/2010/main" val="4124519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544616" cy="5400675"/>
          </a:xfrm>
        </p:spPr>
        <p:txBody>
          <a:bodyPr>
            <a:noAutofit/>
          </a:bodyPr>
          <a:lstStyle/>
          <a:p>
            <a:pPr marL="268288" indent="-268288">
              <a:spcAft>
                <a:spcPts val="300"/>
              </a:spcAft>
              <a:buClr>
                <a:srgbClr val="00B050"/>
              </a:buClr>
              <a:buSzPct val="100000"/>
            </a:pPr>
            <a:r>
              <a:rPr lang="en-IE" sz="1500" dirty="0" smtClean="0">
                <a:latin typeface="Arial" panose="020B0604020202020204" pitchFamily="34" charset="0"/>
                <a:cs typeface="Arial" panose="020B0604020202020204" pitchFamily="34" charset="0"/>
              </a:rPr>
              <a:t>Collaborative websites are designed to allow users and businesses to communicate information for a mutual purpose, with each person adding to a larger bank of information or result. Each user contributes their own part to this, either set as tasks or just ad-hoc.</a:t>
            </a:r>
          </a:p>
          <a:p>
            <a:pPr marL="268288" indent="-268288">
              <a:spcAft>
                <a:spcPts val="300"/>
              </a:spcAft>
              <a:buClr>
                <a:srgbClr val="00B050"/>
              </a:buClr>
              <a:buSzPct val="100000"/>
            </a:pPr>
            <a:r>
              <a:rPr lang="en-IE" sz="1500" dirty="0" smtClean="0">
                <a:latin typeface="Arial" panose="020B0604020202020204" pitchFamily="34" charset="0"/>
                <a:cs typeface="Arial" panose="020B0604020202020204" pitchFamily="34" charset="0"/>
              </a:rPr>
              <a:t>There are many different types of these, from something as simple as a wiki to more complex projects such as crowdsourcing, or environmental help. As long as it allows users to add their own part, then it is considered collaborative. (This is different from social media as social media does not have a defined end goal).</a:t>
            </a:r>
          </a:p>
          <a:p>
            <a:pPr marL="268288" indent="-268288">
              <a:spcAft>
                <a:spcPts val="300"/>
              </a:spcAft>
              <a:buClr>
                <a:srgbClr val="00B050"/>
              </a:buClr>
              <a:buSzPct val="100000"/>
            </a:pPr>
            <a:r>
              <a:rPr lang="en-IE" sz="1500" dirty="0" smtClean="0">
                <a:latin typeface="Arial" panose="020B0604020202020204" pitchFamily="34" charset="0"/>
                <a:cs typeface="Arial" panose="020B0604020202020204" pitchFamily="34" charset="0"/>
              </a:rPr>
              <a:t>For example, crowd sourcing sites allow a user to put forward a bid for a project and contributors then fund the project with the potential for gaining something from it at the end. These are usually companies looking for start up funds and will offer usage, advertising or gratitude for funding.</a:t>
            </a:r>
          </a:p>
          <a:p>
            <a:pPr marL="268288" indent="-268288">
              <a:spcAft>
                <a:spcPts val="300"/>
              </a:spcAft>
              <a:buClr>
                <a:srgbClr val="00B050"/>
              </a:buClr>
              <a:buSzPct val="100000"/>
            </a:pPr>
            <a:r>
              <a:rPr lang="en-IE" sz="1500" dirty="0" smtClean="0">
                <a:latin typeface="Arial" panose="020B0604020202020204" pitchFamily="34" charset="0"/>
                <a:cs typeface="Arial" panose="020B0604020202020204" pitchFamily="34" charset="0"/>
              </a:rPr>
              <a:t>Other collaboration sites include Wikis that allow users with consensus support to add materials and information for a larger purpose, either through writing their own versions or correcting versions that have been written.</a:t>
            </a:r>
          </a:p>
          <a:p>
            <a:pPr marL="268288" indent="-268288">
              <a:spcAft>
                <a:spcPts val="300"/>
              </a:spcAft>
              <a:buClr>
                <a:srgbClr val="00B050"/>
              </a:buClr>
              <a:buSzPct val="100000"/>
            </a:pPr>
            <a:r>
              <a:rPr lang="en-IE" sz="1500" dirty="0" smtClean="0">
                <a:latin typeface="Arial" panose="020B0604020202020204" pitchFamily="34" charset="0"/>
                <a:cs typeface="Arial" panose="020B0604020202020204" pitchFamily="34" charset="0"/>
              </a:rPr>
              <a:t>Companies like Wikipedia started this way, adding to a larger bank of information over years with collaboration and support of businesses and users.</a:t>
            </a:r>
            <a:endParaRPr lang="en-US" sz="15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P1.8 – Collaboration</a:t>
            </a:r>
            <a:endParaRPr lang="en-ZA" sz="3600" dirty="0">
              <a:ea typeface="Calibri" pitchFamily="34" charset="0"/>
            </a:endParaRPr>
          </a:p>
        </p:txBody>
      </p:sp>
      <p:sp>
        <p:nvSpPr>
          <p:cNvPr id="10" name="Rectangle 9"/>
          <p:cNvSpPr/>
          <p:nvPr/>
        </p:nvSpPr>
        <p:spPr>
          <a:xfrm>
            <a:off x="5868144" y="2555612"/>
            <a:ext cx="3095847" cy="369332"/>
          </a:xfrm>
          <a:prstGeom prst="rect">
            <a:avLst/>
          </a:prstGeom>
        </p:spPr>
        <p:txBody>
          <a:bodyPr wrap="none">
            <a:spAutoFit/>
          </a:bodyPr>
          <a:lstStyle/>
          <a:p>
            <a:r>
              <a:rPr lang="en-GB" dirty="0">
                <a:hlinkClick r:id="rId3"/>
              </a:rPr>
              <a:t>https://www.kickstarter.com</a:t>
            </a:r>
            <a:r>
              <a:rPr lang="en-GB" dirty="0" smtClean="0">
                <a:hlinkClick r:id="rId3"/>
              </a:rPr>
              <a:t>/</a:t>
            </a:r>
            <a:r>
              <a:rPr lang="en-GB" dirty="0" smtClean="0"/>
              <a:t> </a:t>
            </a:r>
          </a:p>
        </p:txBody>
      </p:sp>
      <p:sp>
        <p:nvSpPr>
          <p:cNvPr id="12" name="Rectangle 11"/>
          <p:cNvSpPr/>
          <p:nvPr/>
        </p:nvSpPr>
        <p:spPr>
          <a:xfrm>
            <a:off x="6300192" y="4365104"/>
            <a:ext cx="1909497" cy="353943"/>
          </a:xfrm>
          <a:prstGeom prst="rect">
            <a:avLst/>
          </a:prstGeom>
        </p:spPr>
        <p:txBody>
          <a:bodyPr wrap="none">
            <a:spAutoFit/>
          </a:bodyPr>
          <a:lstStyle/>
          <a:p>
            <a:r>
              <a:rPr lang="en-GB" sz="1700" dirty="0">
                <a:hlinkClick r:id="rId4"/>
              </a:rPr>
              <a:t>https://trello.com</a:t>
            </a:r>
            <a:r>
              <a:rPr lang="en-GB" sz="1700" dirty="0" smtClean="0">
                <a:hlinkClick r:id="rId4"/>
              </a:rPr>
              <a:t>/</a:t>
            </a:r>
            <a:endParaRPr lang="en-GB" sz="1700" dirty="0"/>
          </a:p>
        </p:txBody>
      </p:sp>
      <p:sp>
        <p:nvSpPr>
          <p:cNvPr id="13" name="Rectangle 12">
            <a:hlinkClick r:id="rId5"/>
          </p:cNvPr>
          <p:cNvSpPr/>
          <p:nvPr/>
        </p:nvSpPr>
        <p:spPr>
          <a:xfrm>
            <a:off x="6382201" y="6332137"/>
            <a:ext cx="2069669" cy="338554"/>
          </a:xfrm>
          <a:prstGeom prst="rect">
            <a:avLst/>
          </a:prstGeom>
        </p:spPr>
        <p:txBody>
          <a:bodyPr wrap="none">
            <a:spAutoFit/>
          </a:bodyPr>
          <a:lstStyle/>
          <a:p>
            <a:r>
              <a:rPr lang="en-GB" sz="1600" dirty="0">
                <a:hlinkClick r:id="rId6"/>
              </a:rPr>
              <a:t>https://</a:t>
            </a:r>
            <a:r>
              <a:rPr lang="en-GB" sz="1600" dirty="0" smtClean="0">
                <a:hlinkClick r:id="rId6"/>
              </a:rPr>
              <a:t>www.tes.com/</a:t>
            </a:r>
            <a:endParaRPr lang="en-GB" sz="1600" dirty="0"/>
          </a:p>
        </p:txBody>
      </p:sp>
      <p:pic>
        <p:nvPicPr>
          <p:cNvPr id="14" name="Picture 13">
            <a:hlinkClick r:id="rId3"/>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96136" y="1052736"/>
            <a:ext cx="3024336" cy="1427281"/>
          </a:xfrm>
          <a:prstGeom prst="rect">
            <a:avLst/>
          </a:prstGeom>
        </p:spPr>
      </p:pic>
      <p:pic>
        <p:nvPicPr>
          <p:cNvPr id="15" name="Picture 14">
            <a:hlinkClick r:id="rId4"/>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96136" y="2962346"/>
            <a:ext cx="3024336" cy="1379522"/>
          </a:xfrm>
          <a:prstGeom prst="rect">
            <a:avLst/>
          </a:prstGeom>
        </p:spPr>
      </p:pic>
      <p:pic>
        <p:nvPicPr>
          <p:cNvPr id="16" name="Picture 15">
            <a:hlinkClick r:id="rId6"/>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90993" y="4767706"/>
            <a:ext cx="3034622" cy="1440160"/>
          </a:xfrm>
          <a:prstGeom prst="rect">
            <a:avLst/>
          </a:prstGeom>
        </p:spPr>
      </p:pic>
    </p:spTree>
    <p:extLst>
      <p:ext uri="{BB962C8B-B14F-4D97-AF65-F5344CB8AC3E}">
        <p14:creationId xmlns:p14="http://schemas.microsoft.com/office/powerpoint/2010/main" val="88940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2011266601"/>
              </p:ext>
            </p:extLst>
          </p:nvPr>
        </p:nvGraphicFramePr>
        <p:xfrm>
          <a:off x="251520" y="1061824"/>
          <a:ext cx="8568952" cy="5623560"/>
        </p:xfrm>
        <a:graphic>
          <a:graphicData uri="http://schemas.openxmlformats.org/drawingml/2006/table">
            <a:tbl>
              <a:tblPr firstRow="1" bandRow="1">
                <a:tableStyleId>{5C22544A-7EE6-4342-B048-85BDC9FD1C3A}</a:tableStyleId>
              </a:tblPr>
              <a:tblGrid>
                <a:gridCol w="1656184"/>
                <a:gridCol w="2592288"/>
                <a:gridCol w="2088232"/>
                <a:gridCol w="2232248"/>
              </a:tblGrid>
              <a:tr h="202312">
                <a:tc>
                  <a:txBody>
                    <a:bodyPr/>
                    <a:lstStyle/>
                    <a:p>
                      <a:pPr algn="ctr"/>
                      <a:r>
                        <a:rPr lang="en-GB" sz="1200" b="0" dirty="0" smtClean="0">
                          <a:latin typeface="Arial" panose="020B0604020202020204" pitchFamily="34" charset="0"/>
                          <a:cs typeface="Arial" panose="020B0604020202020204" pitchFamily="34" charset="0"/>
                        </a:rPr>
                        <a:t>The Learner will</a:t>
                      </a:r>
                      <a:endParaRPr lang="en-GB" sz="1200" b="0" dirty="0">
                        <a:latin typeface="Arial" panose="020B0604020202020204" pitchFamily="34" charset="0"/>
                        <a:cs typeface="Arial" panose="020B0604020202020204" pitchFamily="34" charset="0"/>
                      </a:endParaRPr>
                    </a:p>
                  </a:txBody>
                  <a:tcPr/>
                </a:tc>
                <a:tc>
                  <a:txBody>
                    <a:bodyPr/>
                    <a:lstStyle/>
                    <a:p>
                      <a:pPr algn="l"/>
                      <a:r>
                        <a:rPr lang="en-US" sz="1200" b="1" dirty="0" smtClean="0">
                          <a:latin typeface="Arial" panose="020B0604020202020204" pitchFamily="34" charset="0"/>
                          <a:cs typeface="Arial" panose="020B0604020202020204" pitchFamily="34" charset="0"/>
                        </a:rPr>
                        <a:t>Pass</a:t>
                      </a:r>
                    </a:p>
                    <a:p>
                      <a:pPr algn="l"/>
                      <a:r>
                        <a:rPr lang="en-US" sz="1200" b="0" dirty="0" smtClean="0">
                          <a:latin typeface="Arial" panose="020B0604020202020204" pitchFamily="34" charset="0"/>
                          <a:cs typeface="Arial" panose="020B0604020202020204" pitchFamily="34" charset="0"/>
                        </a:rPr>
                        <a:t>The assessment criteria are the pass</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requirements for</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this unit.</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learner can:</a:t>
                      </a:r>
                      <a:endParaRPr lang="en-GB" sz="1200" b="0" dirty="0">
                        <a:latin typeface="Arial" panose="020B0604020202020204" pitchFamily="34" charset="0"/>
                        <a:cs typeface="Arial" panose="020B0604020202020204" pitchFamily="34" charset="0"/>
                      </a:endParaRPr>
                    </a:p>
                  </a:txBody>
                  <a:tcPr/>
                </a:tc>
                <a:tc>
                  <a:txBody>
                    <a:bodyPr/>
                    <a:lstStyle/>
                    <a:p>
                      <a:pPr algn="l"/>
                      <a:r>
                        <a:rPr lang="en-US" sz="1200" b="1" dirty="0" smtClean="0">
                          <a:latin typeface="Arial" panose="020B0604020202020204" pitchFamily="34" charset="0"/>
                          <a:cs typeface="Arial" panose="020B0604020202020204" pitchFamily="34" charset="0"/>
                        </a:rPr>
                        <a:t>Merit</a:t>
                      </a:r>
                    </a:p>
                    <a:p>
                      <a:pPr algn="l"/>
                      <a:r>
                        <a:rPr lang="en-US" sz="1200" b="0" dirty="0" smtClean="0">
                          <a:latin typeface="Arial" panose="020B0604020202020204" pitchFamily="34" charset="0"/>
                          <a:cs typeface="Arial" panose="020B0604020202020204" pitchFamily="34" charset="0"/>
                        </a:rPr>
                        <a:t>To achieve a merit the</a:t>
                      </a:r>
                    </a:p>
                    <a:p>
                      <a:pPr algn="l"/>
                      <a:r>
                        <a:rPr lang="en-US" sz="1200" b="0" dirty="0" smtClean="0">
                          <a:latin typeface="Arial" panose="020B0604020202020204" pitchFamily="34" charset="0"/>
                          <a:cs typeface="Arial" panose="020B0604020202020204" pitchFamily="34" charset="0"/>
                        </a:rPr>
                        <a:t>evidence must show that, in</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addition to the pass criteria,</a:t>
                      </a:r>
                      <a:r>
                        <a:rPr lang="en-US" sz="1200" b="0" baseline="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learner is able to:</a:t>
                      </a:r>
                      <a:endParaRPr lang="en-GB" sz="1200" b="0" dirty="0">
                        <a:latin typeface="Arial" panose="020B0604020202020204" pitchFamily="34" charset="0"/>
                        <a:cs typeface="Arial" panose="020B0604020202020204" pitchFamily="34" charset="0"/>
                      </a:endParaRPr>
                    </a:p>
                  </a:txBody>
                  <a:tcPr/>
                </a:tc>
                <a:tc>
                  <a:txBody>
                    <a:bodyPr/>
                    <a:lstStyle/>
                    <a:p>
                      <a:pPr algn="l"/>
                      <a:r>
                        <a:rPr lang="en-US" sz="1200" b="1" dirty="0" smtClean="0">
                          <a:latin typeface="Arial" panose="020B0604020202020204" pitchFamily="34" charset="0"/>
                          <a:cs typeface="Arial" panose="020B0604020202020204" pitchFamily="34" charset="0"/>
                        </a:rPr>
                        <a:t>Distinction</a:t>
                      </a:r>
                    </a:p>
                    <a:p>
                      <a:pPr algn="l"/>
                      <a:r>
                        <a:rPr lang="en-US" sz="1200" b="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200" b="0" dirty="0">
                        <a:latin typeface="Arial" panose="020B0604020202020204" pitchFamily="34" charset="0"/>
                        <a:cs typeface="Arial" panose="020B0604020202020204" pitchFamily="34" charset="0"/>
                      </a:endParaRPr>
                    </a:p>
                  </a:txBody>
                  <a:tcPr/>
                </a:tc>
              </a:tr>
              <a:tr h="534294">
                <a:tc>
                  <a:txBody>
                    <a:bodyPr/>
                    <a:lstStyle/>
                    <a:p>
                      <a:r>
                        <a:rPr kumimoji="0" lang="en-GB" sz="1300" b="0" i="0" u="none" strike="noStrike" kern="1200" baseline="0" dirty="0" smtClean="0">
                          <a:solidFill>
                            <a:schemeClr val="dk1"/>
                          </a:solidFill>
                          <a:latin typeface="Arial" panose="020B0604020202020204" pitchFamily="34" charset="0"/>
                          <a:ea typeface="+mn-ea"/>
                          <a:cs typeface="Arial" panose="020B0604020202020204" pitchFamily="34" charset="0"/>
                        </a:rPr>
                        <a:t>1 - </a:t>
                      </a: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Know how websites are used by organisations</a:t>
                      </a:r>
                    </a:p>
                  </a:txBody>
                  <a:tcPr>
                    <a:solidFill>
                      <a:srgbClr val="FFC000"/>
                    </a:solidFill>
                  </a:tcPr>
                </a:tc>
                <a:tc>
                  <a:txBody>
                    <a:bodyPr/>
                    <a:lstStyle/>
                    <a:p>
                      <a:r>
                        <a:rPr kumimoji="0" lang="en-GB" sz="1300" b="0" i="0" u="none" strike="noStrike" kern="1200" baseline="0" dirty="0" smtClean="0">
                          <a:solidFill>
                            <a:schemeClr val="dk1"/>
                          </a:solidFill>
                          <a:latin typeface="Arial" panose="020B0604020202020204" pitchFamily="34" charset="0"/>
                          <a:ea typeface="+mn-ea"/>
                          <a:cs typeface="Arial" panose="020B0604020202020204" pitchFamily="34" charset="0"/>
                        </a:rPr>
                        <a:t>P1 - </a:t>
                      </a: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Describe the uses of websites in organisations</a:t>
                      </a:r>
                    </a:p>
                  </a:txBody>
                  <a:tcPr>
                    <a:solidFill>
                      <a:srgbClr val="FFC000"/>
                    </a:solidFill>
                  </a:tcPr>
                </a:tc>
                <a:tc>
                  <a:txBody>
                    <a:bodyPr/>
                    <a:lstStyle/>
                    <a:p>
                      <a:pPr algn="l"/>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c>
                  <a:txBody>
                    <a:bodyPr/>
                    <a:lstStyle/>
                    <a:p>
                      <a:pPr algn="l"/>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solidFill>
                      <a:srgbClr val="FFC000"/>
                    </a:solidFill>
                  </a:tcPr>
                </a:tc>
              </a:tr>
              <a:tr h="411480">
                <a:tc rowSpan="2">
                  <a:txBody>
                    <a:bodyPr/>
                    <a:lstStyle/>
                    <a:p>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2 - Be able to review existing websites in relation to business needs</a:t>
                      </a:r>
                    </a:p>
                  </a:txBody>
                  <a:tcPr/>
                </a:tc>
                <a:tc>
                  <a:txBody>
                    <a:bodyPr/>
                    <a:lstStyle/>
                    <a:p>
                      <a:r>
                        <a:rPr kumimoji="0" lang="en-GB" sz="1300" b="0" i="0" u="none" strike="noStrike" kern="1200" baseline="0" dirty="0" smtClean="0">
                          <a:solidFill>
                            <a:schemeClr val="dk1"/>
                          </a:solidFill>
                          <a:latin typeface="Arial" panose="020B0604020202020204" pitchFamily="34" charset="0"/>
                          <a:ea typeface="+mn-ea"/>
                          <a:cs typeface="Arial" panose="020B0604020202020204" pitchFamily="34" charset="0"/>
                        </a:rPr>
                        <a:t>P2 - </a:t>
                      </a: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Review an existing website used for a specified business need</a:t>
                      </a:r>
                    </a:p>
                  </a:txBody>
                  <a:tcPr/>
                </a:tc>
                <a:tc rowSpan="2">
                  <a:txBody>
                    <a:bodyPr/>
                    <a:lstStyle/>
                    <a:p>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M1 - Be able to review existing websites in relation to business needs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411480">
                <a:tc vMerge="1">
                  <a:txBody>
                    <a:bodyPr/>
                    <a:lstStyle/>
                    <a:p>
                      <a:endParaRPr lang="en-GB"/>
                    </a:p>
                  </a:txBody>
                  <a:tcPr/>
                </a:tc>
                <a:tc>
                  <a:txBody>
                    <a:bodyPr/>
                    <a:lstStyle/>
                    <a:p>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P3Prepare a plan for realising improvements or enhancements  to the specified website</a:t>
                      </a:r>
                    </a:p>
                  </a:txBody>
                  <a:tcPr/>
                </a:tc>
                <a:tc vMerge="1">
                  <a:txBody>
                    <a:bodyPr/>
                    <a:lstStyle/>
                    <a:p>
                      <a:endParaRPr lang="en-GB"/>
                    </a:p>
                  </a:txBody>
                  <a:tcPr/>
                </a:tc>
                <a:tc vMerge="1">
                  <a:txBody>
                    <a:bodyPr/>
                    <a:lstStyle/>
                    <a:p>
                      <a:endParaRPr lang="en-GB"/>
                    </a:p>
                  </a:txBody>
                  <a:tcPr/>
                </a:tc>
              </a:tr>
              <a:tr h="1188720">
                <a:tc>
                  <a:txBody>
                    <a:bodyPr/>
                    <a:lstStyle/>
                    <a:p>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3 - Be able to create or modify components of websites to meet business needs</a:t>
                      </a:r>
                    </a:p>
                  </a:txBody>
                  <a:tcPr/>
                </a:tc>
                <a:tc>
                  <a:txBody>
                    <a:bodyPr/>
                    <a:lstStyle/>
                    <a:p>
                      <a:r>
                        <a:rPr kumimoji="0" lang="en-GB" sz="1300" b="0" i="0" u="none" strike="noStrike" kern="1200" baseline="0" dirty="0" smtClean="0">
                          <a:solidFill>
                            <a:schemeClr val="dk1"/>
                          </a:solidFill>
                          <a:latin typeface="Arial" panose="020B0604020202020204" pitchFamily="34" charset="0"/>
                          <a:ea typeface="+mn-ea"/>
                          <a:cs typeface="Arial" panose="020B0604020202020204" pitchFamily="34" charset="0"/>
                        </a:rPr>
                        <a:t>P4 - </a:t>
                      </a: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Create or modify website components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M2 - Present website components to stakeholders for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D1 - Recommend changes to website components based on stakeholder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0">
                <a:tc rowSpan="2">
                  <a:txBody>
                    <a:bodyPr/>
                    <a:lstStyle/>
                    <a:p>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4 - Be able to update websites to meet business needs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P5 - Update website with developed or modified components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M3 - Test functionality of updated website and resolve any issues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45720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P6 - Present updated website to stakeholders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baseline="0" dirty="0" smtClean="0">
                          <a:solidFill>
                            <a:schemeClr val="dk1"/>
                          </a:solidFill>
                          <a:latin typeface="Arial" panose="020B0604020202020204" pitchFamily="34" charset="0"/>
                          <a:ea typeface="+mn-ea"/>
                          <a:cs typeface="Arial" panose="020B0604020202020204" pitchFamily="34" charset="0"/>
                        </a:rPr>
                        <a:t>D2 - Evaluate the updated website against the needs of the business</a:t>
                      </a:r>
                    </a:p>
                  </a:txBody>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544616" cy="5400675"/>
          </a:xfrm>
        </p:spPr>
        <p:txBody>
          <a:bodyPr>
            <a:noAutofit/>
          </a:bodyPr>
          <a:lstStyle/>
          <a:p>
            <a:pPr marL="268288" indent="-268288">
              <a:spcAft>
                <a:spcPts val="300"/>
              </a:spcAft>
              <a:buClr>
                <a:srgbClr val="00B050"/>
              </a:buClr>
              <a:buSzPct val="100000"/>
            </a:pPr>
            <a:r>
              <a:rPr lang="en-US" sz="1620" dirty="0">
                <a:latin typeface="Arial" panose="020B0604020202020204" pitchFamily="34" charset="0"/>
                <a:cs typeface="Arial" panose="020B0604020202020204" pitchFamily="34" charset="0"/>
              </a:rPr>
              <a:t>For your example, you will need to talk about </a:t>
            </a:r>
            <a:r>
              <a:rPr lang="en-US" sz="1620" dirty="0" smtClean="0">
                <a:latin typeface="Arial" panose="020B0604020202020204" pitchFamily="34" charset="0"/>
                <a:cs typeface="Arial" panose="020B0604020202020204" pitchFamily="34" charset="0"/>
              </a:rPr>
              <a:t>any collaboration website that benefits from group, user or community support and how these users add information or support to the business.</a:t>
            </a:r>
            <a:endParaRPr lang="en-US" sz="162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US" sz="1620" dirty="0" smtClean="0">
                <a:latin typeface="Arial" panose="020B0604020202020204" pitchFamily="34" charset="0"/>
                <a:cs typeface="Arial" panose="020B0604020202020204" pitchFamily="34" charset="0"/>
              </a:rPr>
              <a:t>You should discuss what their purpose is, how they go about it, how users collaborate, what the ultimate goal of the collaboration is and the benefit of the end result.</a:t>
            </a:r>
            <a:endParaRPr lang="en-US" sz="162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US" sz="1620" dirty="0">
                <a:latin typeface="Arial" panose="020B0604020202020204" pitchFamily="34" charset="0"/>
                <a:cs typeface="Arial" panose="020B0604020202020204" pitchFamily="34" charset="0"/>
              </a:rPr>
              <a:t>For the user you will need to explain features available such as:</a:t>
            </a:r>
          </a:p>
          <a:p>
            <a:pPr marL="524320" lvl="1" indent="-268288">
              <a:spcAft>
                <a:spcPts val="300"/>
              </a:spcAft>
              <a:buClr>
                <a:srgbClr val="00B050"/>
              </a:buClr>
              <a:buSzPct val="100000"/>
            </a:pPr>
            <a:r>
              <a:rPr lang="en-US" sz="1620" dirty="0">
                <a:latin typeface="Arial" panose="020B0604020202020204" pitchFamily="34" charset="0"/>
                <a:cs typeface="Arial" panose="020B0604020202020204" pitchFamily="34" charset="0"/>
              </a:rPr>
              <a:t>Layout of </a:t>
            </a:r>
            <a:r>
              <a:rPr lang="en-US" sz="1620" dirty="0" smtClean="0">
                <a:latin typeface="Arial" panose="020B0604020202020204" pitchFamily="34" charset="0"/>
                <a:cs typeface="Arial" panose="020B0604020202020204" pitchFamily="34" charset="0"/>
              </a:rPr>
              <a:t>information, how to </a:t>
            </a:r>
            <a:r>
              <a:rPr lang="en-US" sz="1620" dirty="0">
                <a:latin typeface="Arial" panose="020B0604020202020204" pitchFamily="34" charset="0"/>
                <a:cs typeface="Arial" panose="020B0604020202020204" pitchFamily="34" charset="0"/>
              </a:rPr>
              <a:t>upload </a:t>
            </a:r>
            <a:r>
              <a:rPr lang="en-US" sz="1620" dirty="0" smtClean="0">
                <a:latin typeface="Arial" panose="020B0604020202020204" pitchFamily="34" charset="0"/>
                <a:cs typeface="Arial" panose="020B0604020202020204" pitchFamily="34" charset="0"/>
              </a:rPr>
              <a:t>and contribute, the benefits of contributing.</a:t>
            </a:r>
            <a:endParaRPr lang="en-US" sz="162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US" sz="1620" dirty="0">
                <a:latin typeface="Arial" panose="020B0604020202020204" pitchFamily="34" charset="0"/>
                <a:cs typeface="Arial" panose="020B0604020202020204" pitchFamily="34" charset="0"/>
              </a:rPr>
              <a:t>You may also include links, media </a:t>
            </a:r>
            <a:r>
              <a:rPr lang="en-US" sz="1620" dirty="0" smtClean="0">
                <a:latin typeface="Arial" panose="020B0604020202020204" pitchFamily="34" charset="0"/>
                <a:cs typeface="Arial" panose="020B0604020202020204" pitchFamily="34" charset="0"/>
              </a:rPr>
              <a:t>types, method to verify information and rewards.</a:t>
            </a:r>
            <a:endParaRPr lang="en-US" sz="1620" dirty="0">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US" sz="1620" dirty="0">
                <a:latin typeface="Arial" panose="020B0604020202020204" pitchFamily="34" charset="0"/>
                <a:cs typeface="Arial" panose="020B0604020202020204" pitchFamily="34" charset="0"/>
              </a:rPr>
              <a:t>For the business you will need to discuss:</a:t>
            </a:r>
          </a:p>
          <a:p>
            <a:pPr marL="524320" lvl="1" indent="-268288">
              <a:spcAft>
                <a:spcPts val="300"/>
              </a:spcAft>
              <a:buClr>
                <a:srgbClr val="00B050"/>
              </a:buClr>
              <a:buSzPct val="100000"/>
            </a:pPr>
            <a:r>
              <a:rPr lang="en-US" sz="1620" dirty="0">
                <a:latin typeface="Arial" panose="020B0604020202020204" pitchFamily="34" charset="0"/>
                <a:cs typeface="Arial" panose="020B0604020202020204" pitchFamily="34" charset="0"/>
              </a:rPr>
              <a:t>the purpose, what the business hopes to achieve from the site</a:t>
            </a:r>
            <a:r>
              <a:rPr lang="en-US" sz="1620" dirty="0" smtClean="0">
                <a:latin typeface="Arial" panose="020B0604020202020204" pitchFamily="34" charset="0"/>
                <a:cs typeface="Arial" panose="020B0604020202020204" pitchFamily="34" charset="0"/>
              </a:rPr>
              <a:t>, how it finds users to collaborate, how it displays the information </a:t>
            </a:r>
            <a:r>
              <a:rPr lang="en-US" sz="1620" dirty="0">
                <a:latin typeface="Arial" panose="020B0604020202020204" pitchFamily="34" charset="0"/>
                <a:cs typeface="Arial" panose="020B0604020202020204" pitchFamily="34" charset="0"/>
              </a:rPr>
              <a:t>help and support links and contact </a:t>
            </a:r>
            <a:r>
              <a:rPr lang="en-US" sz="1620" dirty="0" smtClean="0">
                <a:latin typeface="Arial" panose="020B0604020202020204" pitchFamily="34" charset="0"/>
                <a:cs typeface="Arial" panose="020B0604020202020204" pitchFamily="34" charset="0"/>
              </a:rPr>
              <a:t>details.</a:t>
            </a:r>
            <a:endParaRPr lang="en-US" sz="1620" dirty="0">
              <a:latin typeface="Arial" panose="020B0604020202020204" pitchFamily="34" charset="0"/>
              <a:cs typeface="Arial" panose="020B0604020202020204" pitchFamily="34" charset="0"/>
            </a:endParaRPr>
          </a:p>
          <a:p>
            <a:pPr marL="0" indent="0">
              <a:spcAft>
                <a:spcPts val="300"/>
              </a:spcAft>
              <a:buClr>
                <a:srgbClr val="00B050"/>
              </a:buClr>
              <a:buSzPct val="100000"/>
              <a:buNone/>
            </a:pPr>
            <a:r>
              <a:rPr lang="en-US" sz="1620" b="1" dirty="0" smtClean="0">
                <a:solidFill>
                  <a:srgbClr val="FF0000"/>
                </a:solidFill>
                <a:latin typeface="Arial" panose="020B0604020202020204" pitchFamily="34" charset="0"/>
                <a:cs typeface="Arial" panose="020B0604020202020204" pitchFamily="34" charset="0"/>
              </a:rPr>
              <a:t>P1.8 </a:t>
            </a:r>
            <a:r>
              <a:rPr lang="en-US" sz="1620" b="1" dirty="0">
                <a:solidFill>
                  <a:srgbClr val="FF0000"/>
                </a:solidFill>
                <a:latin typeface="Arial" panose="020B0604020202020204" pitchFamily="34" charset="0"/>
                <a:cs typeface="Arial" panose="020B0604020202020204" pitchFamily="34" charset="0"/>
              </a:rPr>
              <a:t>– Task </a:t>
            </a:r>
            <a:r>
              <a:rPr lang="en-US" sz="1620" b="1" dirty="0" smtClean="0">
                <a:solidFill>
                  <a:srgbClr val="FF0000"/>
                </a:solidFill>
                <a:latin typeface="Arial" panose="020B0604020202020204" pitchFamily="34" charset="0"/>
                <a:cs typeface="Arial" panose="020B0604020202020204" pitchFamily="34" charset="0"/>
              </a:rPr>
              <a:t>08 </a:t>
            </a:r>
            <a:r>
              <a:rPr lang="en-US" sz="1620"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that </a:t>
            </a:r>
            <a:r>
              <a:rPr lang="en-US" sz="1620" dirty="0" smtClean="0">
                <a:solidFill>
                  <a:srgbClr val="FF0000"/>
                </a:solidFill>
                <a:latin typeface="Arial" panose="020B0604020202020204" pitchFamily="34" charset="0"/>
                <a:cs typeface="Arial" panose="020B0604020202020204" pitchFamily="34" charset="0"/>
              </a:rPr>
              <a:t>a collaboration site </a:t>
            </a:r>
            <a:r>
              <a:rPr lang="en-US" sz="1620" dirty="0">
                <a:solidFill>
                  <a:srgbClr val="FF0000"/>
                </a:solidFill>
                <a:latin typeface="Arial" panose="020B0604020202020204" pitchFamily="34" charset="0"/>
                <a:cs typeface="Arial" panose="020B0604020202020204" pitchFamily="34" charset="0"/>
              </a:rPr>
              <a:t>gives to a business </a:t>
            </a:r>
            <a:r>
              <a:rPr lang="en-US" sz="1620" dirty="0" smtClean="0">
                <a:solidFill>
                  <a:srgbClr val="FF0000"/>
                </a:solidFill>
                <a:latin typeface="Arial" panose="020B0604020202020204" pitchFamily="34" charset="0"/>
                <a:cs typeface="Arial" panose="020B0604020202020204" pitchFamily="34" charset="0"/>
              </a:rPr>
              <a:t>to users.</a:t>
            </a:r>
            <a:endParaRPr lang="en-US" sz="162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P1.8 – Collaboration</a:t>
            </a:r>
            <a:endParaRPr lang="en-ZA" sz="3600" dirty="0">
              <a:ea typeface="Calibri" pitchFamily="34" charset="0"/>
            </a:endParaRPr>
          </a:p>
        </p:txBody>
      </p:sp>
      <p:sp>
        <p:nvSpPr>
          <p:cNvPr id="7" name="Rectangle 6"/>
          <p:cNvSpPr/>
          <p:nvPr/>
        </p:nvSpPr>
        <p:spPr>
          <a:xfrm>
            <a:off x="5868144" y="2555612"/>
            <a:ext cx="3095847" cy="369332"/>
          </a:xfrm>
          <a:prstGeom prst="rect">
            <a:avLst/>
          </a:prstGeom>
        </p:spPr>
        <p:txBody>
          <a:bodyPr wrap="none">
            <a:spAutoFit/>
          </a:bodyPr>
          <a:lstStyle/>
          <a:p>
            <a:r>
              <a:rPr lang="en-GB" dirty="0">
                <a:hlinkClick r:id="rId3"/>
              </a:rPr>
              <a:t>https://www.kickstarter.com</a:t>
            </a:r>
            <a:r>
              <a:rPr lang="en-GB" dirty="0" smtClean="0">
                <a:hlinkClick r:id="rId3"/>
              </a:rPr>
              <a:t>/</a:t>
            </a:r>
            <a:r>
              <a:rPr lang="en-GB" dirty="0" smtClean="0"/>
              <a:t> </a:t>
            </a:r>
          </a:p>
        </p:txBody>
      </p:sp>
      <p:sp>
        <p:nvSpPr>
          <p:cNvPr id="9" name="Rectangle 8"/>
          <p:cNvSpPr/>
          <p:nvPr/>
        </p:nvSpPr>
        <p:spPr>
          <a:xfrm>
            <a:off x="6300192" y="4365104"/>
            <a:ext cx="1909497" cy="353943"/>
          </a:xfrm>
          <a:prstGeom prst="rect">
            <a:avLst/>
          </a:prstGeom>
        </p:spPr>
        <p:txBody>
          <a:bodyPr wrap="none">
            <a:spAutoFit/>
          </a:bodyPr>
          <a:lstStyle/>
          <a:p>
            <a:r>
              <a:rPr lang="en-GB" sz="1700" dirty="0">
                <a:hlinkClick r:id="rId4"/>
              </a:rPr>
              <a:t>https://trello.com</a:t>
            </a:r>
            <a:r>
              <a:rPr lang="en-GB" sz="1700" dirty="0" smtClean="0">
                <a:hlinkClick r:id="rId4"/>
              </a:rPr>
              <a:t>/</a:t>
            </a:r>
            <a:endParaRPr lang="en-GB" sz="1700" dirty="0"/>
          </a:p>
        </p:txBody>
      </p:sp>
      <p:sp>
        <p:nvSpPr>
          <p:cNvPr id="11" name="Rectangle 10">
            <a:hlinkClick r:id="rId5"/>
          </p:cNvPr>
          <p:cNvSpPr/>
          <p:nvPr/>
        </p:nvSpPr>
        <p:spPr>
          <a:xfrm>
            <a:off x="6382201" y="6332137"/>
            <a:ext cx="2069669" cy="338554"/>
          </a:xfrm>
          <a:prstGeom prst="rect">
            <a:avLst/>
          </a:prstGeom>
        </p:spPr>
        <p:txBody>
          <a:bodyPr wrap="none">
            <a:spAutoFit/>
          </a:bodyPr>
          <a:lstStyle/>
          <a:p>
            <a:r>
              <a:rPr lang="en-GB" sz="1600" dirty="0">
                <a:hlinkClick r:id="rId6"/>
              </a:rPr>
              <a:t>https://</a:t>
            </a:r>
            <a:r>
              <a:rPr lang="en-GB" sz="1600" dirty="0" smtClean="0">
                <a:hlinkClick r:id="rId6"/>
              </a:rPr>
              <a:t>www.tes.com/</a:t>
            </a:r>
            <a:endParaRPr lang="en-GB" sz="1600" dirty="0"/>
          </a:p>
        </p:txBody>
      </p:sp>
      <p:pic>
        <p:nvPicPr>
          <p:cNvPr id="3" name="Picture 2">
            <a:hlinkClick r:id="rId3"/>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96136" y="1052736"/>
            <a:ext cx="3024336" cy="1427281"/>
          </a:xfrm>
          <a:prstGeom prst="rect">
            <a:avLst/>
          </a:prstGeom>
        </p:spPr>
      </p:pic>
      <p:pic>
        <p:nvPicPr>
          <p:cNvPr id="4" name="Picture 3">
            <a:hlinkClick r:id="rId4"/>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96136" y="2962346"/>
            <a:ext cx="3024336" cy="1379522"/>
          </a:xfrm>
          <a:prstGeom prst="rect">
            <a:avLst/>
          </a:prstGeom>
        </p:spPr>
      </p:pic>
      <p:pic>
        <p:nvPicPr>
          <p:cNvPr id="5" name="Picture 4">
            <a:hlinkClick r:id="rId6"/>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90993" y="4767706"/>
            <a:ext cx="3034622" cy="1440160"/>
          </a:xfrm>
          <a:prstGeom prst="rect">
            <a:avLst/>
          </a:prstGeom>
        </p:spPr>
      </p:pic>
    </p:spTree>
    <p:extLst>
      <p:ext uri="{BB962C8B-B14F-4D97-AF65-F5344CB8AC3E}">
        <p14:creationId xmlns:p14="http://schemas.microsoft.com/office/powerpoint/2010/main" val="4140474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426" y="1052736"/>
            <a:ext cx="8557046" cy="5624617"/>
          </a:xfrm>
          <a:prstGeom prst="rect">
            <a:avLst/>
          </a:prstGeom>
        </p:spPr>
        <p:txBody>
          <a:bodyPr wrap="square">
            <a:spAutoFit/>
          </a:bodyPr>
          <a:lstStyle/>
          <a:p>
            <a:pPr marL="0" lvl="1">
              <a:spcAft>
                <a:spcPts val="300"/>
              </a:spcAft>
            </a:pPr>
            <a:r>
              <a:rPr lang="en-IE" b="1" dirty="0">
                <a:solidFill>
                  <a:srgbClr val="FF0000"/>
                </a:solidFill>
                <a:latin typeface="Arial" panose="020B0604020202020204" pitchFamily="34" charset="0"/>
                <a:cs typeface="Arial" panose="020B0604020202020204" pitchFamily="34" charset="0"/>
              </a:rPr>
              <a:t>P1.1 – Task 01</a:t>
            </a:r>
            <a:r>
              <a:rPr lang="en-IE" dirty="0">
                <a:solidFill>
                  <a:srgbClr val="FF0000"/>
                </a:solidFill>
                <a:latin typeface="Arial" panose="020B0604020202020204" pitchFamily="34" charset="0"/>
                <a:cs typeface="Arial" panose="020B0604020202020204" pitchFamily="34" charset="0"/>
              </a:rPr>
              <a:t> – Using an example, identify the purpose, provision, advantages and benefits, and company support marketing websites give to a business.</a:t>
            </a:r>
          </a:p>
          <a:p>
            <a:pPr marL="0" lvl="1">
              <a:spcAft>
                <a:spcPts val="300"/>
              </a:spcAft>
            </a:pPr>
            <a:r>
              <a:rPr lang="en-IE" b="1" dirty="0">
                <a:solidFill>
                  <a:srgbClr val="FF0000"/>
                </a:solidFill>
                <a:latin typeface="Arial" panose="020B0604020202020204" pitchFamily="34" charset="0"/>
                <a:cs typeface="Arial" panose="020B0604020202020204" pitchFamily="34" charset="0"/>
              </a:rPr>
              <a:t>P1.2 – Task 02</a:t>
            </a:r>
            <a:r>
              <a:rPr lang="en-IE" dirty="0">
                <a:solidFill>
                  <a:srgbClr val="FF0000"/>
                </a:solidFill>
                <a:latin typeface="Arial" panose="020B0604020202020204" pitchFamily="34" charset="0"/>
                <a:cs typeface="Arial" panose="020B0604020202020204" pitchFamily="34" charset="0"/>
              </a:rPr>
              <a:t> – Using an example, identify the purpose, provision, advantages and benefits, and company support that sales websites give to a business.</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P1.3 </a:t>
            </a:r>
            <a:r>
              <a:rPr lang="en-US" b="1" dirty="0">
                <a:solidFill>
                  <a:srgbClr val="FF0000"/>
                </a:solidFill>
                <a:latin typeface="Arial" panose="020B0604020202020204" pitchFamily="34" charset="0"/>
                <a:cs typeface="Arial" panose="020B0604020202020204" pitchFamily="34" charset="0"/>
              </a:rPr>
              <a:t>– Task 03 </a:t>
            </a:r>
            <a:r>
              <a:rPr lang="en-US"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that information websites give to a business.</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P1.4 </a:t>
            </a:r>
            <a:r>
              <a:rPr lang="en-US" b="1" dirty="0">
                <a:solidFill>
                  <a:srgbClr val="FF0000"/>
                </a:solidFill>
                <a:latin typeface="Arial" panose="020B0604020202020204" pitchFamily="34" charset="0"/>
                <a:cs typeface="Arial" panose="020B0604020202020204" pitchFamily="34" charset="0"/>
              </a:rPr>
              <a:t>– Task 04 </a:t>
            </a:r>
            <a:r>
              <a:rPr lang="en-US"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that e-commerce websites give to a business.</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P1.5 </a:t>
            </a:r>
            <a:r>
              <a:rPr lang="en-US" b="1" dirty="0">
                <a:solidFill>
                  <a:srgbClr val="FF0000"/>
                </a:solidFill>
                <a:latin typeface="Arial" panose="020B0604020202020204" pitchFamily="34" charset="0"/>
                <a:cs typeface="Arial" panose="020B0604020202020204" pitchFamily="34" charset="0"/>
              </a:rPr>
              <a:t>– Task 05 </a:t>
            </a:r>
            <a:r>
              <a:rPr lang="en-US"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of Support Services websites give to a business.</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P1.6 </a:t>
            </a:r>
            <a:r>
              <a:rPr lang="en-US" b="1" dirty="0">
                <a:solidFill>
                  <a:srgbClr val="FF0000"/>
                </a:solidFill>
                <a:latin typeface="Arial" panose="020B0604020202020204" pitchFamily="34" charset="0"/>
                <a:cs typeface="Arial" panose="020B0604020202020204" pitchFamily="34" charset="0"/>
              </a:rPr>
              <a:t>– Task 06 </a:t>
            </a:r>
            <a:r>
              <a:rPr lang="en-US"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of a financial websites give to a business.</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P1.7 </a:t>
            </a:r>
            <a:r>
              <a:rPr lang="en-US" b="1" dirty="0">
                <a:solidFill>
                  <a:srgbClr val="FF0000"/>
                </a:solidFill>
                <a:latin typeface="Arial" panose="020B0604020202020204" pitchFamily="34" charset="0"/>
                <a:cs typeface="Arial" panose="020B0604020202020204" pitchFamily="34" charset="0"/>
              </a:rPr>
              <a:t>– Task 07 </a:t>
            </a:r>
            <a:r>
              <a:rPr lang="en-US" dirty="0">
                <a:solidFill>
                  <a:srgbClr val="FF0000"/>
                </a:solidFill>
                <a:latin typeface="Arial" panose="020B0604020202020204" pitchFamily="34" charset="0"/>
                <a:cs typeface="Arial" panose="020B0604020202020204" pitchFamily="34" charset="0"/>
              </a:rPr>
              <a:t>– Using an example, identify the purpose, provision, advantages and benefits, and company support that an intranet gives to a business or a school.</a:t>
            </a:r>
          </a:p>
          <a:p>
            <a:pPr marL="0" lvl="1">
              <a:spcAft>
                <a:spcPts val="300"/>
              </a:spcAft>
            </a:pPr>
            <a:r>
              <a:rPr lang="en-US" b="1" dirty="0" smtClean="0">
                <a:solidFill>
                  <a:srgbClr val="FF0000"/>
                </a:solidFill>
                <a:latin typeface="Arial" panose="020B0604020202020204" pitchFamily="34" charset="0"/>
                <a:cs typeface="Arial" panose="020B0604020202020204" pitchFamily="34" charset="0"/>
              </a:rPr>
              <a:t>P1.8 </a:t>
            </a:r>
            <a:r>
              <a:rPr lang="en-US" b="1" dirty="0">
                <a:solidFill>
                  <a:srgbClr val="FF0000"/>
                </a:solidFill>
                <a:latin typeface="Arial" panose="020B0604020202020204" pitchFamily="34" charset="0"/>
                <a:cs typeface="Arial" panose="020B0604020202020204" pitchFamily="34" charset="0"/>
              </a:rPr>
              <a:t>– Task 08 – </a:t>
            </a:r>
            <a:r>
              <a:rPr lang="en-US" dirty="0">
                <a:solidFill>
                  <a:srgbClr val="FF0000"/>
                </a:solidFill>
                <a:latin typeface="Arial" panose="020B0604020202020204" pitchFamily="34" charset="0"/>
                <a:cs typeface="Arial" panose="020B0604020202020204" pitchFamily="34" charset="0"/>
              </a:rPr>
              <a:t>Using an example, identify the purpose, provision, advantages and benefits, and company support that a collaboration site gives to a business to users.</a:t>
            </a:r>
          </a:p>
        </p:txBody>
      </p:sp>
      <p:sp>
        <p:nvSpPr>
          <p:cNvPr id="14" name="Title 2"/>
          <p:cNvSpPr>
            <a:spLocks noGrp="1"/>
          </p:cNvSpPr>
          <p:nvPr>
            <p:ph type="title"/>
          </p:nvPr>
        </p:nvSpPr>
        <p:spPr>
          <a:xfrm>
            <a:off x="70266" y="72008"/>
            <a:ext cx="8859452" cy="548680"/>
          </a:xfrm>
        </p:spPr>
        <p:txBody>
          <a:bodyPr>
            <a:noAutofit/>
          </a:bodyPr>
          <a:lstStyle/>
          <a:p>
            <a:pPr>
              <a:buClr>
                <a:srgbClr val="C00000"/>
              </a:buClr>
            </a:pPr>
            <a:r>
              <a:rPr lang="en-IE" sz="3600" dirty="0" smtClean="0"/>
              <a:t>LO1 – Assessment Criteria</a:t>
            </a:r>
            <a:endParaRPr lang="en-GB" sz="36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Aim and Purpose</a:t>
            </a:r>
            <a:endParaRPr lang="en-GB" b="1" dirty="0" smtClean="0"/>
          </a:p>
        </p:txBody>
      </p:sp>
      <p:sp>
        <p:nvSpPr>
          <p:cNvPr id="5" name="Rectangle 4"/>
          <p:cNvSpPr/>
          <p:nvPr/>
        </p:nvSpPr>
        <p:spPr>
          <a:xfrm>
            <a:off x="3359860" y="-337066"/>
            <a:ext cx="312906" cy="369332"/>
          </a:xfrm>
          <a:prstGeom prst="rect">
            <a:avLst/>
          </a:prstGeom>
        </p:spPr>
        <p:txBody>
          <a:bodyPr wrap="none">
            <a:spAutoFit/>
          </a:bodyPr>
          <a:lstStyle/>
          <a:p>
            <a:r>
              <a:rPr lang="en-GB" b="1" dirty="0"/>
              <a:t>e</a:t>
            </a:r>
            <a:endParaRPr lang="en-GB" dirty="0"/>
          </a:p>
        </p:txBody>
      </p:sp>
      <p:sp>
        <p:nvSpPr>
          <p:cNvPr id="2" name="Rectangle 1"/>
          <p:cNvSpPr/>
          <p:nvPr/>
        </p:nvSpPr>
        <p:spPr>
          <a:xfrm>
            <a:off x="251520" y="1052736"/>
            <a:ext cx="8568952" cy="5632311"/>
          </a:xfrm>
          <a:prstGeom prst="rect">
            <a:avLst/>
          </a:prstGeom>
        </p:spPr>
        <p:txBody>
          <a:bodyPr wrap="square">
            <a:spAutoFit/>
          </a:bodyPr>
          <a:lstStyle/>
          <a:p>
            <a:pPr>
              <a:buClr>
                <a:srgbClr val="7030A0"/>
              </a:buClr>
            </a:pPr>
            <a:r>
              <a:rPr lang="en-US" sz="2000" b="1" dirty="0"/>
              <a:t>Learning Outcome 1: Know how websites are used by organisations</a:t>
            </a:r>
          </a:p>
          <a:p>
            <a:pPr marL="354013" indent="-354013">
              <a:buClr>
                <a:srgbClr val="7030A0"/>
              </a:buClr>
              <a:buFont typeface="Wingdings 3" panose="05040102010807070707" pitchFamily="18" charset="2"/>
              <a:buChar char=""/>
            </a:pPr>
            <a:r>
              <a:rPr lang="en-US" sz="2000" dirty="0"/>
              <a:t>Your task is to: describe the role that websites play in the support of the operational activities of organisations.</a:t>
            </a:r>
          </a:p>
          <a:p>
            <a:pPr marL="354013" indent="-354013">
              <a:buClr>
                <a:srgbClr val="7030A0"/>
              </a:buClr>
              <a:buFont typeface="Wingdings 3" panose="05040102010807070707" pitchFamily="18" charset="2"/>
              <a:buChar char=""/>
            </a:pPr>
            <a:r>
              <a:rPr lang="en-US" sz="2000" dirty="0"/>
              <a:t>The SMT at Progress Academy would like to understand how the possible use of a website could be beneficial to the daily operation of the Academy.</a:t>
            </a:r>
          </a:p>
          <a:p>
            <a:pPr marL="354013" indent="-354013">
              <a:buClr>
                <a:srgbClr val="7030A0"/>
              </a:buClr>
              <a:buFont typeface="Wingdings 3" panose="05040102010807070707" pitchFamily="18" charset="2"/>
              <a:buChar char=""/>
            </a:pPr>
            <a:r>
              <a:rPr lang="en-US" sz="2000" dirty="0"/>
              <a:t>In order to consider the potential benefits of using websites, you have been asked by the SMT to research a range of existing websites that are currently being used by organisations and describe the potential benefits that websites provide to these organisations.</a:t>
            </a:r>
          </a:p>
          <a:p>
            <a:pPr marL="354013" indent="-354013">
              <a:buClr>
                <a:srgbClr val="7030A0"/>
              </a:buClr>
              <a:buFont typeface="Wingdings 3" panose="05040102010807070707" pitchFamily="18" charset="2"/>
              <a:buChar char=""/>
            </a:pPr>
            <a:r>
              <a:rPr lang="en-US" sz="2000" dirty="0"/>
              <a:t>This information will be given to the SMT of Progress Academy to clarify the benefits that websites may </a:t>
            </a:r>
            <a:r>
              <a:rPr lang="en-US" sz="2000" dirty="0" smtClean="0"/>
              <a:t>provide.</a:t>
            </a:r>
          </a:p>
          <a:p>
            <a:pPr marL="354013" indent="-354013">
              <a:buClr>
                <a:srgbClr val="7030A0"/>
              </a:buClr>
              <a:buFont typeface="Wingdings 3" panose="05040102010807070707" pitchFamily="18" charset="2"/>
              <a:buChar char=""/>
            </a:pPr>
            <a:r>
              <a:rPr lang="en-US" sz="2000" dirty="0"/>
              <a:t>This must include:</a:t>
            </a:r>
          </a:p>
          <a:p>
            <a:pPr marL="719138" indent="-354013">
              <a:buClr>
                <a:srgbClr val="7030A0"/>
              </a:buClr>
              <a:buFont typeface="Wingdings" panose="05000000000000000000" pitchFamily="2" charset="2"/>
              <a:buChar char="§"/>
            </a:pPr>
            <a:r>
              <a:rPr lang="en-US" sz="2000" dirty="0" smtClean="0"/>
              <a:t>a </a:t>
            </a:r>
            <a:r>
              <a:rPr lang="en-US" sz="2000" dirty="0"/>
              <a:t>range of appropriate websites;</a:t>
            </a:r>
          </a:p>
          <a:p>
            <a:pPr marL="719138" indent="-354013">
              <a:buClr>
                <a:srgbClr val="7030A0"/>
              </a:buClr>
              <a:buFont typeface="Wingdings" panose="05000000000000000000" pitchFamily="2" charset="2"/>
              <a:buChar char="§"/>
            </a:pPr>
            <a:r>
              <a:rPr lang="en-US" sz="2000" dirty="0" smtClean="0"/>
              <a:t>benefits </a:t>
            </a:r>
            <a:r>
              <a:rPr lang="en-US" sz="2000" dirty="0"/>
              <a:t>and advantages to organisations of using websites;</a:t>
            </a:r>
          </a:p>
          <a:p>
            <a:pPr marL="719138" indent="-354013">
              <a:buClr>
                <a:srgbClr val="7030A0"/>
              </a:buClr>
              <a:buFont typeface="Wingdings" panose="05000000000000000000" pitchFamily="2" charset="2"/>
              <a:buChar char="§"/>
            </a:pPr>
            <a:r>
              <a:rPr lang="en-US" sz="2000" dirty="0" smtClean="0"/>
              <a:t>how </a:t>
            </a:r>
            <a:r>
              <a:rPr lang="en-US" sz="2000" dirty="0"/>
              <a:t>websites support the business functions of organisations. Note – Any websites used must be clearly identified by the name of the site with the hyperlink included.</a:t>
            </a:r>
            <a:endParaRPr lang="en-US" sz="2000" dirty="0" smtClean="0"/>
          </a:p>
        </p:txBody>
      </p:sp>
    </p:spTree>
    <p:extLst>
      <p:ext uri="{BB962C8B-B14F-4D97-AF65-F5344CB8AC3E}">
        <p14:creationId xmlns:p14="http://schemas.microsoft.com/office/powerpoint/2010/main" val="271606702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108027774"/>
              </p:ext>
            </p:extLst>
          </p:nvPr>
        </p:nvGraphicFramePr>
        <p:xfrm>
          <a:off x="7236296" y="1052736"/>
          <a:ext cx="1584176" cy="5542788"/>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584176"/>
              </a:tblGrid>
              <a:tr h="381000">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What makes a good website</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Offline vs online web creation</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Do people still use HTML to write websites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Are all websites made the same way</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Can I make a website as good as Amazon</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How many pages does a website need to have</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What is HTML5.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989" y="1101703"/>
            <a:ext cx="1476475" cy="3110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12" y="1002088"/>
            <a:ext cx="6984776" cy="5863144"/>
          </a:xfrm>
          <a:prstGeom prst="rect">
            <a:avLst/>
          </a:prstGeom>
        </p:spPr>
        <p:txBody>
          <a:bodyPr wrap="square">
            <a:spAutoFit/>
          </a:bodyPr>
          <a:lstStyle/>
          <a:p>
            <a:pPr marL="439738" indent="-439738">
              <a:buClr>
                <a:srgbClr val="00B050"/>
              </a:buClr>
              <a:buFont typeface="Wingdings 3" panose="05040102010807070707" pitchFamily="18" charset="2"/>
              <a:buChar char=""/>
            </a:pPr>
            <a:r>
              <a:rPr lang="en-US" sz="2440" dirty="0" smtClean="0">
                <a:latin typeface="Arial" panose="020B0604020202020204" pitchFamily="34" charset="0"/>
                <a:cs typeface="Arial" panose="020B0604020202020204" pitchFamily="34" charset="0"/>
              </a:rPr>
              <a:t>P1 - </a:t>
            </a:r>
            <a:r>
              <a:rPr lang="en-US" sz="2440" dirty="0">
                <a:latin typeface="Arial" panose="020B0604020202020204" pitchFamily="34" charset="0"/>
                <a:cs typeface="Arial" panose="020B0604020202020204" pitchFamily="34" charset="0"/>
              </a:rPr>
              <a:t>Learners must describe how websites are used by organisations. Evidence could be in the form of a report, presentation with speaker notes, a video of presenting the information to an audience, or an information </a:t>
            </a:r>
            <a:r>
              <a:rPr lang="en-US" sz="2440" dirty="0" smtClean="0">
                <a:latin typeface="Arial" panose="020B0604020202020204" pitchFamily="34" charset="0"/>
                <a:cs typeface="Arial" panose="020B0604020202020204" pitchFamily="34" charset="0"/>
              </a:rPr>
              <a:t>guide.</a:t>
            </a:r>
          </a:p>
          <a:p>
            <a:pPr marL="439738" indent="-439738">
              <a:buClr>
                <a:srgbClr val="00B050"/>
              </a:buClr>
              <a:buFont typeface="Wingdings 3" panose="05040102010807070707" pitchFamily="18" charset="2"/>
              <a:buChar char=""/>
            </a:pPr>
            <a:r>
              <a:rPr lang="en-GB" sz="2440" dirty="0" smtClean="0">
                <a:latin typeface="Arial" panose="020B0604020202020204" pitchFamily="34" charset="0"/>
                <a:cs typeface="Arial" panose="020B0604020202020204" pitchFamily="34" charset="0"/>
              </a:rPr>
              <a:t>P1 - </a:t>
            </a:r>
            <a:r>
              <a:rPr lang="en-GB" sz="2440" dirty="0">
                <a:latin typeface="Arial" panose="020B0604020202020204" pitchFamily="34" charset="0"/>
                <a:cs typeface="Arial" panose="020B0604020202020204" pitchFamily="34" charset="0"/>
              </a:rPr>
              <a:t>Uses of websites in organisations, e.g.:</a:t>
            </a: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marketing</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sales</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information</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e-commerce</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support </a:t>
            </a:r>
            <a:r>
              <a:rPr lang="en-GB" sz="2440" dirty="0">
                <a:latin typeface="Arial" panose="020B0604020202020204" pitchFamily="34" charset="0"/>
                <a:cs typeface="Arial" panose="020B0604020202020204" pitchFamily="34" charset="0"/>
              </a:rPr>
              <a:t>services</a:t>
            </a: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financial</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intranets</a:t>
            </a:r>
            <a:endParaRPr lang="en-GB" sz="2440" dirty="0">
              <a:latin typeface="Arial" panose="020B0604020202020204" pitchFamily="34" charset="0"/>
              <a:cs typeface="Arial" panose="020B0604020202020204" pitchFamily="34" charset="0"/>
            </a:endParaRPr>
          </a:p>
          <a:p>
            <a:pPr marL="800100" lvl="1" indent="-342900">
              <a:buClr>
                <a:srgbClr val="00B050"/>
              </a:buClr>
              <a:buFont typeface="Arial" panose="020B0604020202020204" pitchFamily="34" charset="0"/>
              <a:buChar char="•"/>
            </a:pPr>
            <a:r>
              <a:rPr lang="en-GB" sz="2440" dirty="0" smtClean="0">
                <a:latin typeface="Arial" panose="020B0604020202020204" pitchFamily="34" charset="0"/>
                <a:cs typeface="Arial" panose="020B0604020202020204" pitchFamily="34" charset="0"/>
              </a:rPr>
              <a:t>collaboration</a:t>
            </a:r>
          </a:p>
        </p:txBody>
      </p:sp>
      <p:sp>
        <p:nvSpPr>
          <p:cNvPr id="6" name="Title 1"/>
          <p:cNvSpPr txBox="1">
            <a:spLocks/>
          </p:cNvSpPr>
          <p:nvPr/>
        </p:nvSpPr>
        <p:spPr>
          <a:xfrm>
            <a:off x="35496" y="0"/>
            <a:ext cx="7704856"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800" dirty="0" smtClean="0"/>
              <a:t>Assessment Criterion P1</a:t>
            </a:r>
            <a:endParaRPr lang="en-GB" dirty="0" smtClean="0"/>
          </a:p>
        </p:txBody>
      </p:sp>
    </p:spTree>
    <p:extLst>
      <p:ext uri="{BB962C8B-B14F-4D97-AF65-F5344CB8AC3E}">
        <p14:creationId xmlns:p14="http://schemas.microsoft.com/office/powerpoint/2010/main" val="76135505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2000" dirty="0" smtClean="0">
                <a:latin typeface="Arial" panose="020B0604020202020204" pitchFamily="34" charset="0"/>
                <a:cs typeface="Arial" panose="020B0604020202020204" pitchFamily="34" charset="0"/>
              </a:rPr>
              <a:t>Marketing </a:t>
            </a:r>
            <a:r>
              <a:rPr lang="en-US" sz="2000" dirty="0" smtClean="0">
                <a:latin typeface="Arial" panose="020B0604020202020204" pitchFamily="34" charset="0"/>
                <a:cs typeface="Arial" panose="020B0604020202020204" pitchFamily="34" charset="0"/>
              </a:rPr>
              <a:t>websites provide </a:t>
            </a:r>
            <a:r>
              <a:rPr lang="en-US" sz="2000" dirty="0">
                <a:latin typeface="Arial" panose="020B0604020202020204" pitchFamily="34" charset="0"/>
                <a:cs typeface="Arial" panose="020B0604020202020204" pitchFamily="34" charset="0"/>
              </a:rPr>
              <a:t>a presence for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business. It’s the online equivalent of owning a high street shop or prominent </a:t>
            </a:r>
            <a:r>
              <a:rPr lang="en-US" sz="2000" dirty="0" smtClean="0">
                <a:latin typeface="Arial" panose="020B0604020202020204" pitchFamily="34" charset="0"/>
                <a:cs typeface="Arial" panose="020B0604020202020204" pitchFamily="34" charset="0"/>
              </a:rPr>
              <a:t>office and therefor showing what a company can do is an easy medium online. </a:t>
            </a:r>
          </a:p>
          <a:p>
            <a:pPr marL="268288" indent="-268288">
              <a:spcAft>
                <a:spcPts val="300"/>
              </a:spcAft>
              <a:buClr>
                <a:srgbClr val="00B050"/>
              </a:buClr>
              <a:buSzPct val="100000"/>
            </a:pPr>
            <a:r>
              <a:rPr lang="en-US" sz="2000" dirty="0" smtClean="0">
                <a:latin typeface="Arial" panose="020B0604020202020204" pitchFamily="34" charset="0"/>
                <a:cs typeface="Arial" panose="020B0604020202020204" pitchFamily="34" charset="0"/>
              </a:rPr>
              <a:t>On </a:t>
            </a:r>
            <a:r>
              <a:rPr lang="en-US" sz="2000" dirty="0">
                <a:latin typeface="Arial" panose="020B0604020202020204" pitchFamily="34" charset="0"/>
                <a:cs typeface="Arial" panose="020B0604020202020204" pitchFamily="34" charset="0"/>
              </a:rPr>
              <a:t>many occasions it is the centre of a business’ universe and is generally the place where other marketing activity is attempting to drive traffic to.</a:t>
            </a:r>
          </a:p>
          <a:p>
            <a:pPr marL="268288" indent="-268288">
              <a:spcAft>
                <a:spcPts val="300"/>
              </a:spcAft>
              <a:buClr>
                <a:srgbClr val="00B050"/>
              </a:buClr>
              <a:buSzPct val="100000"/>
            </a:pPr>
            <a:r>
              <a:rPr lang="en-IE" sz="2000" dirty="0" smtClean="0">
                <a:latin typeface="Arial" panose="020B0604020202020204" pitchFamily="34" charset="0"/>
                <a:cs typeface="Arial" panose="020B0604020202020204" pitchFamily="34" charset="0"/>
              </a:rPr>
              <a:t>Online marketing of a company should include brand, purpose, ethos, a gallery to showcase a company, a contact portal to keep in touch with a company and media to demonstrate the company.</a:t>
            </a:r>
          </a:p>
          <a:p>
            <a:pPr marL="268288" indent="-268288">
              <a:spcAft>
                <a:spcPts val="300"/>
              </a:spcAft>
              <a:buClr>
                <a:srgbClr val="00B050"/>
              </a:buClr>
              <a:buSzPct val="100000"/>
            </a:pPr>
            <a:r>
              <a:rPr lang="en-IE" sz="2000" dirty="0" smtClean="0">
                <a:latin typeface="Arial" panose="020B0604020202020204" pitchFamily="34" charset="0"/>
                <a:cs typeface="Arial" panose="020B0604020202020204" pitchFamily="34" charset="0"/>
              </a:rPr>
              <a:t>All these are easy tools to incorporate by modern standards. Look at the marketing sites on the right and how it is laid out, the features shown, the words that are written.</a:t>
            </a:r>
            <a:endParaRPr lang="en-US" sz="20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P1.1 – Marketing</a:t>
            </a:r>
            <a:endParaRPr lang="en-ZA" sz="3600" dirty="0">
              <a:ea typeface="Calibri" pitchFamily="34" charset="0"/>
            </a:endParaRPr>
          </a:p>
        </p:txBody>
      </p:sp>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4128" y="1052736"/>
            <a:ext cx="3168352" cy="1543556"/>
          </a:xfrm>
          <a:prstGeom prst="rect">
            <a:avLst/>
          </a:prstGeom>
        </p:spPr>
      </p:pic>
      <p:sp>
        <p:nvSpPr>
          <p:cNvPr id="4" name="Rectangle 3"/>
          <p:cNvSpPr/>
          <p:nvPr/>
        </p:nvSpPr>
        <p:spPr>
          <a:xfrm>
            <a:off x="5862584" y="2608100"/>
            <a:ext cx="2954655" cy="369332"/>
          </a:xfrm>
          <a:prstGeom prst="rect">
            <a:avLst/>
          </a:prstGeom>
        </p:spPr>
        <p:txBody>
          <a:bodyPr wrap="none">
            <a:spAutoFit/>
          </a:bodyPr>
          <a:lstStyle/>
          <a:p>
            <a:r>
              <a:rPr lang="en-GB" dirty="0"/>
              <a:t>https://birdmarketing.co.uk/</a:t>
            </a:r>
          </a:p>
        </p:txBody>
      </p:sp>
      <p:sp>
        <p:nvSpPr>
          <p:cNvPr id="5" name="Rectangle 4"/>
          <p:cNvSpPr/>
          <p:nvPr/>
        </p:nvSpPr>
        <p:spPr>
          <a:xfrm>
            <a:off x="5645309" y="4427820"/>
            <a:ext cx="3247171" cy="353943"/>
          </a:xfrm>
          <a:prstGeom prst="rect">
            <a:avLst/>
          </a:prstGeom>
        </p:spPr>
        <p:txBody>
          <a:bodyPr wrap="none">
            <a:spAutoFit/>
          </a:bodyPr>
          <a:lstStyle/>
          <a:p>
            <a:r>
              <a:rPr lang="en-GB" sz="1700" dirty="0"/>
              <a:t>https://www.fifteendesign.co.uk/</a:t>
            </a:r>
          </a:p>
        </p:txBody>
      </p:sp>
      <p:pic>
        <p:nvPicPr>
          <p:cNvPr id="6" name="Picture 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7" y="2996952"/>
            <a:ext cx="3093111" cy="1443452"/>
          </a:xfrm>
          <a:prstGeom prst="rect">
            <a:avLst/>
          </a:prstGeom>
        </p:spPr>
      </p:pic>
      <p:pic>
        <p:nvPicPr>
          <p:cNvPr id="9" name="Picture 8">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6" y="4810691"/>
            <a:ext cx="3168353" cy="1570637"/>
          </a:xfrm>
          <a:prstGeom prst="rect">
            <a:avLst/>
          </a:prstGeom>
        </p:spPr>
      </p:pic>
      <p:sp>
        <p:nvSpPr>
          <p:cNvPr id="10" name="Rectangle 9"/>
          <p:cNvSpPr/>
          <p:nvPr/>
        </p:nvSpPr>
        <p:spPr>
          <a:xfrm>
            <a:off x="5796136" y="6381328"/>
            <a:ext cx="2880660" cy="307777"/>
          </a:xfrm>
          <a:prstGeom prst="rect">
            <a:avLst/>
          </a:prstGeom>
        </p:spPr>
        <p:txBody>
          <a:bodyPr wrap="none">
            <a:spAutoFit/>
          </a:bodyPr>
          <a:lstStyle/>
          <a:p>
            <a:r>
              <a:rPr lang="en-GB" sz="1400" dirty="0"/>
              <a:t>https://www.prontomarketing.com/</a:t>
            </a:r>
          </a:p>
        </p:txBody>
      </p:sp>
    </p:spTree>
    <p:extLst>
      <p:ext uri="{BB962C8B-B14F-4D97-AF65-F5344CB8AC3E}">
        <p14:creationId xmlns:p14="http://schemas.microsoft.com/office/powerpoint/2010/main" val="350382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0" indent="0">
              <a:spcAft>
                <a:spcPts val="300"/>
              </a:spcAft>
              <a:buClr>
                <a:srgbClr val="00B050"/>
              </a:buClr>
              <a:buSzPct val="100000"/>
              <a:buNone/>
            </a:pPr>
            <a:r>
              <a:rPr lang="en-IE" sz="2000" b="1" dirty="0" smtClean="0">
                <a:solidFill>
                  <a:srgbClr val="FF0000"/>
                </a:solidFill>
                <a:latin typeface="Arial" panose="020B0604020202020204" pitchFamily="34" charset="0"/>
                <a:cs typeface="Arial" panose="020B0604020202020204" pitchFamily="34" charset="0"/>
              </a:rPr>
              <a:t>P1.1 – Task 01</a:t>
            </a:r>
            <a:r>
              <a:rPr lang="en-IE" sz="2000" dirty="0" smtClean="0">
                <a:solidFill>
                  <a:srgbClr val="FF0000"/>
                </a:solidFill>
                <a:latin typeface="Arial" panose="020B0604020202020204" pitchFamily="34" charset="0"/>
                <a:cs typeface="Arial" panose="020B0604020202020204" pitchFamily="34" charset="0"/>
              </a:rPr>
              <a:t> </a:t>
            </a:r>
            <a:r>
              <a:rPr lang="en-IE" sz="2000" dirty="0">
                <a:solidFill>
                  <a:srgbClr val="FF0000"/>
                </a:solidFill>
                <a:latin typeface="Arial" panose="020B0604020202020204" pitchFamily="34" charset="0"/>
                <a:cs typeface="Arial" panose="020B0604020202020204" pitchFamily="34" charset="0"/>
              </a:rPr>
              <a:t>– Using an example, identify </a:t>
            </a:r>
            <a:r>
              <a:rPr lang="en-IE" sz="2000" dirty="0" smtClean="0">
                <a:solidFill>
                  <a:srgbClr val="FF0000"/>
                </a:solidFill>
                <a:latin typeface="Arial" panose="020B0604020202020204" pitchFamily="34" charset="0"/>
                <a:cs typeface="Arial" panose="020B0604020202020204" pitchFamily="34" charset="0"/>
              </a:rPr>
              <a:t>the purpose, provision, advantages and benefits, and company support marketing websites give to a business.</a:t>
            </a:r>
            <a:endParaRPr lang="en-IE" sz="2000" dirty="0">
              <a:solidFill>
                <a:srgbClr val="FF0000"/>
              </a:solidFill>
              <a:latin typeface="Arial" panose="020B0604020202020204" pitchFamily="34" charset="0"/>
              <a:cs typeface="Arial" panose="020B0604020202020204" pitchFamily="34" charset="0"/>
            </a:endParaRPr>
          </a:p>
          <a:p>
            <a:pPr marL="268288" indent="-268288">
              <a:spcAft>
                <a:spcPts val="300"/>
              </a:spcAft>
              <a:buClr>
                <a:srgbClr val="00B050"/>
              </a:buClr>
              <a:buSzPct val="100000"/>
            </a:pPr>
            <a:r>
              <a:rPr lang="en-US" sz="2000" dirty="0" smtClean="0">
                <a:latin typeface="Arial" panose="020B0604020202020204" pitchFamily="34" charset="0"/>
                <a:cs typeface="Arial" panose="020B0604020202020204" pitchFamily="34" charset="0"/>
              </a:rPr>
              <a:t>For this you should explain a particular website, the web address, the features shows on the home and advanced pages, what the website is trying to sell you and what features are provided.</a:t>
            </a:r>
          </a:p>
          <a:p>
            <a:pPr marL="268288" indent="-268288">
              <a:spcAft>
                <a:spcPts val="300"/>
              </a:spcAft>
              <a:buClr>
                <a:srgbClr val="00B050"/>
              </a:buClr>
              <a:buSzPct val="100000"/>
            </a:pPr>
            <a:r>
              <a:rPr lang="en-US" sz="2000" dirty="0" smtClean="0">
                <a:latin typeface="Arial" panose="020B0604020202020204" pitchFamily="34" charset="0"/>
                <a:cs typeface="Arial" panose="020B0604020202020204" pitchFamily="34" charset="0"/>
              </a:rPr>
              <a:t>For each of the provided features demonstrate what they are, what they do and how they benefit the purpose of the business. Why might they compare to an offline version of the site, how does it speed up or save the business money.</a:t>
            </a:r>
          </a:p>
          <a:p>
            <a:pPr marL="268288" indent="-268288">
              <a:spcAft>
                <a:spcPts val="300"/>
              </a:spcAft>
              <a:buClr>
                <a:srgbClr val="00B050"/>
              </a:buClr>
              <a:buSzPct val="100000"/>
            </a:pPr>
            <a:r>
              <a:rPr lang="en-US" sz="2000" dirty="0" smtClean="0">
                <a:latin typeface="Arial" panose="020B0604020202020204" pitchFamily="34" charset="0"/>
                <a:cs typeface="Arial" panose="020B0604020202020204" pitchFamily="34" charset="0"/>
              </a:rPr>
              <a:t>In your argument, be critical of the site and features in line with what you think the company does.</a:t>
            </a:r>
            <a:endParaRPr lang="en-US" sz="20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P1.1 – Marketing</a:t>
            </a:r>
            <a:endParaRPr lang="en-ZA" sz="3600" dirty="0">
              <a:ea typeface="Calibri" pitchFamily="34" charset="0"/>
            </a:endParaRPr>
          </a:p>
        </p:txBody>
      </p:sp>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4128" y="1052736"/>
            <a:ext cx="3168352" cy="1543556"/>
          </a:xfrm>
          <a:prstGeom prst="rect">
            <a:avLst/>
          </a:prstGeom>
        </p:spPr>
      </p:pic>
      <p:sp>
        <p:nvSpPr>
          <p:cNvPr id="4" name="Rectangle 3"/>
          <p:cNvSpPr/>
          <p:nvPr/>
        </p:nvSpPr>
        <p:spPr>
          <a:xfrm>
            <a:off x="5862584" y="2608100"/>
            <a:ext cx="2954655" cy="369332"/>
          </a:xfrm>
          <a:prstGeom prst="rect">
            <a:avLst/>
          </a:prstGeom>
        </p:spPr>
        <p:txBody>
          <a:bodyPr wrap="none">
            <a:spAutoFit/>
          </a:bodyPr>
          <a:lstStyle/>
          <a:p>
            <a:r>
              <a:rPr lang="en-GB" dirty="0"/>
              <a:t>https://birdmarketing.co.uk/</a:t>
            </a:r>
          </a:p>
        </p:txBody>
      </p:sp>
      <p:sp>
        <p:nvSpPr>
          <p:cNvPr id="5" name="Rectangle 4"/>
          <p:cNvSpPr/>
          <p:nvPr/>
        </p:nvSpPr>
        <p:spPr>
          <a:xfrm>
            <a:off x="5645309" y="4427820"/>
            <a:ext cx="3247171" cy="353943"/>
          </a:xfrm>
          <a:prstGeom prst="rect">
            <a:avLst/>
          </a:prstGeom>
        </p:spPr>
        <p:txBody>
          <a:bodyPr wrap="none">
            <a:spAutoFit/>
          </a:bodyPr>
          <a:lstStyle/>
          <a:p>
            <a:r>
              <a:rPr lang="en-GB" sz="1700" dirty="0"/>
              <a:t>https://www.fifteendesign.co.uk/</a:t>
            </a:r>
          </a:p>
        </p:txBody>
      </p:sp>
      <p:pic>
        <p:nvPicPr>
          <p:cNvPr id="6" name="Picture 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7" y="2996952"/>
            <a:ext cx="3093111" cy="1443452"/>
          </a:xfrm>
          <a:prstGeom prst="rect">
            <a:avLst/>
          </a:prstGeom>
        </p:spPr>
      </p:pic>
      <p:pic>
        <p:nvPicPr>
          <p:cNvPr id="9" name="Picture 8">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6" y="4810691"/>
            <a:ext cx="3168353" cy="1570637"/>
          </a:xfrm>
          <a:prstGeom prst="rect">
            <a:avLst/>
          </a:prstGeom>
        </p:spPr>
      </p:pic>
      <p:sp>
        <p:nvSpPr>
          <p:cNvPr id="10" name="Rectangle 9"/>
          <p:cNvSpPr/>
          <p:nvPr/>
        </p:nvSpPr>
        <p:spPr>
          <a:xfrm>
            <a:off x="5796136" y="6381328"/>
            <a:ext cx="2880660" cy="307777"/>
          </a:xfrm>
          <a:prstGeom prst="rect">
            <a:avLst/>
          </a:prstGeom>
        </p:spPr>
        <p:txBody>
          <a:bodyPr wrap="none">
            <a:spAutoFit/>
          </a:bodyPr>
          <a:lstStyle/>
          <a:p>
            <a:r>
              <a:rPr lang="en-GB" sz="1400" dirty="0"/>
              <a:t>https://www.prontomarketing.com/</a:t>
            </a:r>
          </a:p>
        </p:txBody>
      </p:sp>
    </p:spTree>
    <p:extLst>
      <p:ext uri="{BB962C8B-B14F-4D97-AF65-F5344CB8AC3E}">
        <p14:creationId xmlns:p14="http://schemas.microsoft.com/office/powerpoint/2010/main" val="3353413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US" sz="1900" dirty="0" smtClean="0">
                <a:latin typeface="Arial" panose="020B0604020202020204" pitchFamily="34" charset="0"/>
                <a:cs typeface="Arial" panose="020B0604020202020204" pitchFamily="34" charset="0"/>
              </a:rPr>
              <a:t>These are the most common sites we know, sites where the company uses the portal to sell goods direct to the customer either through selection choice on the site then taken from the warehouse or direct from the manufacturer to the customer. Either way the customer does not care as long as the goods arrive.</a:t>
            </a:r>
          </a:p>
          <a:p>
            <a:pPr marL="268288" indent="-268288">
              <a:spcAft>
                <a:spcPts val="300"/>
              </a:spcAft>
              <a:buClr>
                <a:srgbClr val="00B050"/>
              </a:buClr>
              <a:buSzPct val="100000"/>
            </a:pPr>
            <a:r>
              <a:rPr lang="en-US" sz="1900" dirty="0" smtClean="0">
                <a:latin typeface="Arial" panose="020B0604020202020204" pitchFamily="34" charset="0"/>
                <a:cs typeface="Arial" panose="020B0604020202020204" pitchFamily="34" charset="0"/>
              </a:rPr>
              <a:t>Over the years these sites have improved their methods and effectiveness to a common standard so the customer knows how to order, pay and select a delivery address that is similar on each site.</a:t>
            </a:r>
          </a:p>
          <a:p>
            <a:pPr marL="268288" indent="-268288">
              <a:spcAft>
                <a:spcPts val="300"/>
              </a:spcAft>
              <a:buClr>
                <a:srgbClr val="00B050"/>
              </a:buClr>
              <a:buSzPct val="100000"/>
            </a:pPr>
            <a:r>
              <a:rPr lang="en-US" sz="1900" dirty="0" smtClean="0">
                <a:latin typeface="Arial" panose="020B0604020202020204" pitchFamily="34" charset="0"/>
                <a:cs typeface="Arial" panose="020B0604020202020204" pitchFamily="34" charset="0"/>
              </a:rPr>
              <a:t>Features you will need to explain in your own example definition include:</a:t>
            </a:r>
          </a:p>
          <a:p>
            <a:pPr marL="524320" lvl="1" indent="-268288">
              <a:spcAft>
                <a:spcPts val="300"/>
              </a:spcAft>
              <a:buClr>
                <a:srgbClr val="00B050"/>
              </a:buClr>
              <a:buSzPct val="100000"/>
            </a:pPr>
            <a:r>
              <a:rPr lang="en-US" sz="1900" dirty="0" smtClean="0">
                <a:latin typeface="Arial" panose="020B0604020202020204" pitchFamily="34" charset="0"/>
                <a:cs typeface="Arial" panose="020B0604020202020204" pitchFamily="34" charset="0"/>
              </a:rPr>
              <a:t>Shopping baskets, payment methods, checkouts, logins for return business, selection methods, categories, reviews and feedback and customer support and help.</a:t>
            </a:r>
            <a:endParaRPr lang="en-US" sz="19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P1.2 – Sales</a:t>
            </a:r>
            <a:endParaRPr lang="en-ZA" sz="3600" dirty="0">
              <a:ea typeface="Calibri" pitchFamily="34" charset="0"/>
            </a:endParaRPr>
          </a:p>
        </p:txBody>
      </p:sp>
      <p:sp>
        <p:nvSpPr>
          <p:cNvPr id="4" name="Rectangle 3"/>
          <p:cNvSpPr/>
          <p:nvPr/>
        </p:nvSpPr>
        <p:spPr>
          <a:xfrm>
            <a:off x="6351527" y="2420888"/>
            <a:ext cx="1834733" cy="369332"/>
          </a:xfrm>
          <a:prstGeom prst="rect">
            <a:avLst/>
          </a:prstGeom>
        </p:spPr>
        <p:txBody>
          <a:bodyPr wrap="none">
            <a:spAutoFit/>
          </a:bodyPr>
          <a:lstStyle/>
          <a:p>
            <a:r>
              <a:rPr lang="en-GB" dirty="0" smtClean="0"/>
              <a:t>www.ebay.co.uk</a:t>
            </a:r>
          </a:p>
        </p:txBody>
      </p:sp>
      <p:sp>
        <p:nvSpPr>
          <p:cNvPr id="5" name="Rectangle 4"/>
          <p:cNvSpPr/>
          <p:nvPr/>
        </p:nvSpPr>
        <p:spPr>
          <a:xfrm>
            <a:off x="5759376" y="4587225"/>
            <a:ext cx="2989088" cy="353943"/>
          </a:xfrm>
          <a:prstGeom prst="rect">
            <a:avLst/>
          </a:prstGeom>
        </p:spPr>
        <p:txBody>
          <a:bodyPr wrap="none">
            <a:spAutoFit/>
          </a:bodyPr>
          <a:lstStyle/>
          <a:p>
            <a:r>
              <a:rPr lang="en-GB" sz="1700" dirty="0"/>
              <a:t>https://www.sainsburys.co.uk</a:t>
            </a:r>
          </a:p>
        </p:txBody>
      </p:sp>
      <p:sp>
        <p:nvSpPr>
          <p:cNvPr id="10" name="Rectangle 9"/>
          <p:cNvSpPr/>
          <p:nvPr/>
        </p:nvSpPr>
        <p:spPr>
          <a:xfrm>
            <a:off x="5796136" y="6381328"/>
            <a:ext cx="2730235" cy="307777"/>
          </a:xfrm>
          <a:prstGeom prst="rect">
            <a:avLst/>
          </a:prstGeom>
        </p:spPr>
        <p:txBody>
          <a:bodyPr wrap="none">
            <a:spAutoFit/>
          </a:bodyPr>
          <a:lstStyle/>
          <a:p>
            <a:r>
              <a:rPr lang="en-GB" sz="1400" dirty="0"/>
              <a:t>https://store.steampowered.com</a:t>
            </a:r>
          </a:p>
        </p:txBody>
      </p:sp>
      <p:pic>
        <p:nvPicPr>
          <p:cNvPr id="7" name="Picture 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45308" y="1124743"/>
            <a:ext cx="3175163" cy="1310385"/>
          </a:xfrm>
          <a:prstGeom prst="rect">
            <a:avLst/>
          </a:prstGeom>
        </p:spPr>
      </p:pic>
      <p:pic>
        <p:nvPicPr>
          <p:cNvPr id="11" name="Picture 10">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7" y="2794805"/>
            <a:ext cx="3096343" cy="1780398"/>
          </a:xfrm>
          <a:prstGeom prst="rect">
            <a:avLst/>
          </a:prstGeom>
        </p:spPr>
      </p:pic>
      <p:pic>
        <p:nvPicPr>
          <p:cNvPr id="12" name="Picture 11">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7" y="4934879"/>
            <a:ext cx="3096343" cy="1446449"/>
          </a:xfrm>
          <a:prstGeom prst="rect">
            <a:avLst/>
          </a:prstGeom>
        </p:spPr>
      </p:pic>
    </p:spTree>
    <p:extLst>
      <p:ext uri="{BB962C8B-B14F-4D97-AF65-F5344CB8AC3E}">
        <p14:creationId xmlns:p14="http://schemas.microsoft.com/office/powerpoint/2010/main" val="413673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When it comes to benefits of having a sales website you will need to talk about the following points:</a:t>
            </a:r>
          </a:p>
          <a:p>
            <a:pPr marL="268288"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For the customer:</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User access to sales without communication</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Repeat purchases made easier</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Ability to review and leave feedback</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The ability to make selections</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The ability to customise purchases (etching, engraving, colours etc.)</a:t>
            </a:r>
          </a:p>
          <a:p>
            <a:pPr marL="268288"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For the business:</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24 hour business</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Reduces interactivity</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Ability to track and monitor activity</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Marketing</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Ease of changing product base</a:t>
            </a:r>
          </a:p>
          <a:p>
            <a:pPr marL="524320" lvl="1" indent="-268288">
              <a:spcAft>
                <a:spcPts val="300"/>
              </a:spcAft>
              <a:buClr>
                <a:srgbClr val="00B050"/>
              </a:buClr>
              <a:buSzPct val="100000"/>
            </a:pPr>
            <a:r>
              <a:rPr lang="en-US" sz="1680" dirty="0" smtClean="0">
                <a:latin typeface="Arial" panose="020B0604020202020204" pitchFamily="34" charset="0"/>
                <a:cs typeface="Arial" panose="020B0604020202020204" pitchFamily="34" charset="0"/>
              </a:rPr>
              <a:t>Meeting customer expectations</a:t>
            </a:r>
          </a:p>
          <a:p>
            <a:pPr marL="0" indent="0">
              <a:spcAft>
                <a:spcPts val="300"/>
              </a:spcAft>
              <a:buClr>
                <a:srgbClr val="00B050"/>
              </a:buClr>
              <a:buSzPct val="100000"/>
              <a:buNone/>
            </a:pPr>
            <a:r>
              <a:rPr lang="en-IE" sz="1680" b="1" dirty="0" smtClean="0">
                <a:solidFill>
                  <a:srgbClr val="FF0000"/>
                </a:solidFill>
                <a:latin typeface="Arial" panose="020B0604020202020204" pitchFamily="34" charset="0"/>
                <a:cs typeface="Arial" panose="020B0604020202020204" pitchFamily="34" charset="0"/>
              </a:rPr>
              <a:t>P1.2 </a:t>
            </a:r>
            <a:r>
              <a:rPr lang="en-IE" sz="1680" b="1" dirty="0">
                <a:solidFill>
                  <a:srgbClr val="FF0000"/>
                </a:solidFill>
                <a:latin typeface="Arial" panose="020B0604020202020204" pitchFamily="34" charset="0"/>
                <a:cs typeface="Arial" panose="020B0604020202020204" pitchFamily="34" charset="0"/>
              </a:rPr>
              <a:t>– Task </a:t>
            </a:r>
            <a:r>
              <a:rPr lang="en-IE" sz="1680" b="1" dirty="0" smtClean="0">
                <a:solidFill>
                  <a:srgbClr val="FF0000"/>
                </a:solidFill>
                <a:latin typeface="Arial" panose="020B0604020202020204" pitchFamily="34" charset="0"/>
                <a:cs typeface="Arial" panose="020B0604020202020204" pitchFamily="34" charset="0"/>
              </a:rPr>
              <a:t>02</a:t>
            </a:r>
            <a:r>
              <a:rPr lang="en-IE" sz="1680" dirty="0" smtClean="0">
                <a:solidFill>
                  <a:srgbClr val="FF0000"/>
                </a:solidFill>
                <a:latin typeface="Arial" panose="020B0604020202020204" pitchFamily="34" charset="0"/>
                <a:cs typeface="Arial" panose="020B0604020202020204" pitchFamily="34" charset="0"/>
              </a:rPr>
              <a:t> </a:t>
            </a:r>
            <a:r>
              <a:rPr lang="en-IE" sz="1680" dirty="0">
                <a:solidFill>
                  <a:srgbClr val="FF0000"/>
                </a:solidFill>
                <a:latin typeface="Arial" panose="020B0604020202020204" pitchFamily="34" charset="0"/>
                <a:cs typeface="Arial" panose="020B0604020202020204" pitchFamily="34" charset="0"/>
              </a:rPr>
              <a:t>– </a:t>
            </a:r>
            <a:r>
              <a:rPr lang="en-IE" sz="1680" dirty="0" smtClean="0">
                <a:solidFill>
                  <a:srgbClr val="FF0000"/>
                </a:solidFill>
                <a:latin typeface="Arial" panose="020B0604020202020204" pitchFamily="34" charset="0"/>
                <a:cs typeface="Arial" panose="020B0604020202020204" pitchFamily="34" charset="0"/>
              </a:rPr>
              <a:t>Using an example, identify </a:t>
            </a:r>
            <a:r>
              <a:rPr lang="en-IE" sz="1680" dirty="0">
                <a:solidFill>
                  <a:srgbClr val="FF0000"/>
                </a:solidFill>
                <a:latin typeface="Arial" panose="020B0604020202020204" pitchFamily="34" charset="0"/>
                <a:cs typeface="Arial" panose="020B0604020202020204" pitchFamily="34" charset="0"/>
              </a:rPr>
              <a:t>the purpose, provision, advantages and benefits, and company support </a:t>
            </a:r>
            <a:r>
              <a:rPr lang="en-IE" sz="1680" dirty="0" smtClean="0">
                <a:solidFill>
                  <a:srgbClr val="FF0000"/>
                </a:solidFill>
                <a:latin typeface="Arial" panose="020B0604020202020204" pitchFamily="34" charset="0"/>
                <a:cs typeface="Arial" panose="020B0604020202020204" pitchFamily="34" charset="0"/>
              </a:rPr>
              <a:t>that sales </a:t>
            </a:r>
            <a:r>
              <a:rPr lang="en-IE" sz="1680" dirty="0">
                <a:solidFill>
                  <a:srgbClr val="FF0000"/>
                </a:solidFill>
                <a:latin typeface="Arial" panose="020B0604020202020204" pitchFamily="34" charset="0"/>
                <a:cs typeface="Arial" panose="020B0604020202020204" pitchFamily="34" charset="0"/>
              </a:rPr>
              <a:t>websites give to a business</a:t>
            </a:r>
            <a:r>
              <a:rPr lang="en-IE" sz="1680" dirty="0" smtClean="0">
                <a:solidFill>
                  <a:srgbClr val="FF0000"/>
                </a:solidFill>
                <a:latin typeface="Arial" panose="020B0604020202020204" pitchFamily="34" charset="0"/>
                <a:cs typeface="Arial" panose="020B0604020202020204" pitchFamily="34" charset="0"/>
              </a:rPr>
              <a:t>.</a:t>
            </a:r>
            <a:endParaRPr lang="en-IE" sz="1680" dirty="0">
              <a:solidFill>
                <a:srgbClr val="FF000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P1.2 – Sales</a:t>
            </a:r>
            <a:endParaRPr lang="en-ZA" sz="3600" dirty="0">
              <a:ea typeface="Calibri" pitchFamily="34" charset="0"/>
            </a:endParaRPr>
          </a:p>
        </p:txBody>
      </p:sp>
      <p:sp>
        <p:nvSpPr>
          <p:cNvPr id="4" name="Rectangle 3"/>
          <p:cNvSpPr/>
          <p:nvPr/>
        </p:nvSpPr>
        <p:spPr>
          <a:xfrm>
            <a:off x="6351527" y="2420888"/>
            <a:ext cx="1834733" cy="369332"/>
          </a:xfrm>
          <a:prstGeom prst="rect">
            <a:avLst/>
          </a:prstGeom>
        </p:spPr>
        <p:txBody>
          <a:bodyPr wrap="none">
            <a:spAutoFit/>
          </a:bodyPr>
          <a:lstStyle/>
          <a:p>
            <a:r>
              <a:rPr lang="en-GB" dirty="0" smtClean="0"/>
              <a:t>www.ebay.co.uk</a:t>
            </a:r>
          </a:p>
        </p:txBody>
      </p:sp>
      <p:sp>
        <p:nvSpPr>
          <p:cNvPr id="5" name="Rectangle 4"/>
          <p:cNvSpPr/>
          <p:nvPr/>
        </p:nvSpPr>
        <p:spPr>
          <a:xfrm>
            <a:off x="5759376" y="4587225"/>
            <a:ext cx="2989088" cy="353943"/>
          </a:xfrm>
          <a:prstGeom prst="rect">
            <a:avLst/>
          </a:prstGeom>
        </p:spPr>
        <p:txBody>
          <a:bodyPr wrap="none">
            <a:spAutoFit/>
          </a:bodyPr>
          <a:lstStyle/>
          <a:p>
            <a:r>
              <a:rPr lang="en-GB" sz="1700" dirty="0"/>
              <a:t>https://www.sainsburys.co.uk</a:t>
            </a:r>
          </a:p>
        </p:txBody>
      </p:sp>
      <p:sp>
        <p:nvSpPr>
          <p:cNvPr id="10" name="Rectangle 9"/>
          <p:cNvSpPr/>
          <p:nvPr/>
        </p:nvSpPr>
        <p:spPr>
          <a:xfrm>
            <a:off x="5796136" y="6381328"/>
            <a:ext cx="2730235" cy="307777"/>
          </a:xfrm>
          <a:prstGeom prst="rect">
            <a:avLst/>
          </a:prstGeom>
        </p:spPr>
        <p:txBody>
          <a:bodyPr wrap="none">
            <a:spAutoFit/>
          </a:bodyPr>
          <a:lstStyle/>
          <a:p>
            <a:r>
              <a:rPr lang="en-GB" sz="1400" dirty="0"/>
              <a:t>https://store.steampowered.com</a:t>
            </a:r>
          </a:p>
        </p:txBody>
      </p:sp>
      <p:pic>
        <p:nvPicPr>
          <p:cNvPr id="7" name="Picture 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45308" y="1124743"/>
            <a:ext cx="3175163" cy="1310385"/>
          </a:xfrm>
          <a:prstGeom prst="rect">
            <a:avLst/>
          </a:prstGeom>
        </p:spPr>
      </p:pic>
      <p:pic>
        <p:nvPicPr>
          <p:cNvPr id="11" name="Picture 10">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7" y="2794805"/>
            <a:ext cx="3096343" cy="1780398"/>
          </a:xfrm>
          <a:prstGeom prst="rect">
            <a:avLst/>
          </a:prstGeom>
        </p:spPr>
      </p:pic>
      <p:pic>
        <p:nvPicPr>
          <p:cNvPr id="12" name="Picture 11">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7" y="4934879"/>
            <a:ext cx="3096343" cy="1446449"/>
          </a:xfrm>
          <a:prstGeom prst="rect">
            <a:avLst/>
          </a:prstGeom>
        </p:spPr>
      </p:pic>
    </p:spTree>
    <p:extLst>
      <p:ext uri="{BB962C8B-B14F-4D97-AF65-F5344CB8AC3E}">
        <p14:creationId xmlns:p14="http://schemas.microsoft.com/office/powerpoint/2010/main" val="308734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2" y="1052736"/>
            <a:ext cx="5472608" cy="5400675"/>
          </a:xfrm>
        </p:spPr>
        <p:txBody>
          <a:bodyPr>
            <a:noAutofit/>
          </a:bodyPr>
          <a:lstStyle/>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Information sites are like sales sites without purchases, where the user will go there to find the answer to a question, whether it is something simple like facts on a wiki or something more specific like opening times of a theme park or the weather tomorrow.</a:t>
            </a:r>
          </a:p>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These sites have a single purpose, to keep you wanting to come back by giving you the answer you need, as quickly, effectively and pleasantly as possible, as well as encouraging you to go beyond the answer to look at other things.</a:t>
            </a:r>
          </a:p>
          <a:p>
            <a:pPr marL="268288" indent="-268288">
              <a:spcAft>
                <a:spcPts val="300"/>
              </a:spcAft>
              <a:buClr>
                <a:srgbClr val="00B050"/>
              </a:buClr>
              <a:buSzPct val="100000"/>
            </a:pPr>
            <a:r>
              <a:rPr lang="en-IE" sz="1700" dirty="0" smtClean="0">
                <a:latin typeface="Arial" panose="020B0604020202020204" pitchFamily="34" charset="0"/>
                <a:cs typeface="Arial" panose="020B0604020202020204" pitchFamily="34" charset="0"/>
              </a:rPr>
              <a:t>In essence they want to keep you there, either because they are making advertising revenue from your visit, or to make you aware of the company name and product so that you may remember their service in the future, or to provide a service for you to subsidise their paid service elsewhere. For example Imdb.com is free to find information but has a paid section for businesses, the free service provides an intro to the fuller site.</a:t>
            </a:r>
            <a:endParaRPr lang="en-IE" sz="1700"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5496" y="44624"/>
            <a:ext cx="8856984" cy="504056"/>
          </a:xfrm>
        </p:spPr>
        <p:txBody>
          <a:bodyPr>
            <a:noAutofit/>
          </a:bodyPr>
          <a:lstStyle/>
          <a:p>
            <a:r>
              <a:rPr lang="en-GB" sz="3600" dirty="0" smtClean="0"/>
              <a:t>P1.3 – Information</a:t>
            </a:r>
            <a:endParaRPr lang="en-ZA" sz="3600" dirty="0">
              <a:ea typeface="Calibri" pitchFamily="34" charset="0"/>
            </a:endParaRPr>
          </a:p>
        </p:txBody>
      </p:sp>
      <p:sp>
        <p:nvSpPr>
          <p:cNvPr id="4" name="Rectangle 3"/>
          <p:cNvSpPr/>
          <p:nvPr/>
        </p:nvSpPr>
        <p:spPr>
          <a:xfrm>
            <a:off x="6351527" y="2339588"/>
            <a:ext cx="1736437" cy="369332"/>
          </a:xfrm>
          <a:prstGeom prst="rect">
            <a:avLst/>
          </a:prstGeom>
        </p:spPr>
        <p:txBody>
          <a:bodyPr wrap="none">
            <a:spAutoFit/>
          </a:bodyPr>
          <a:lstStyle/>
          <a:p>
            <a:r>
              <a:rPr lang="en-GB" dirty="0" smtClean="0"/>
              <a:t>www.imdb.com</a:t>
            </a:r>
          </a:p>
        </p:txBody>
      </p:sp>
      <p:sp>
        <p:nvSpPr>
          <p:cNvPr id="5" name="Rectangle 4"/>
          <p:cNvSpPr/>
          <p:nvPr/>
        </p:nvSpPr>
        <p:spPr>
          <a:xfrm>
            <a:off x="6156176" y="4365104"/>
            <a:ext cx="2065758" cy="353943"/>
          </a:xfrm>
          <a:prstGeom prst="rect">
            <a:avLst/>
          </a:prstGeom>
        </p:spPr>
        <p:txBody>
          <a:bodyPr wrap="none">
            <a:spAutoFit/>
          </a:bodyPr>
          <a:lstStyle/>
          <a:p>
            <a:r>
              <a:rPr lang="en-GB" sz="1700" dirty="0" smtClean="0"/>
              <a:t>www.Enderoth.com</a:t>
            </a:r>
            <a:endParaRPr lang="en-GB" sz="1700" dirty="0"/>
          </a:p>
        </p:txBody>
      </p:sp>
      <p:sp>
        <p:nvSpPr>
          <p:cNvPr id="10" name="Rectangle 9"/>
          <p:cNvSpPr/>
          <p:nvPr/>
        </p:nvSpPr>
        <p:spPr>
          <a:xfrm>
            <a:off x="6000157" y="6309320"/>
            <a:ext cx="2544286" cy="369332"/>
          </a:xfrm>
          <a:prstGeom prst="rect">
            <a:avLst/>
          </a:prstGeom>
        </p:spPr>
        <p:txBody>
          <a:bodyPr wrap="none">
            <a:spAutoFit/>
          </a:bodyPr>
          <a:lstStyle/>
          <a:p>
            <a:r>
              <a:rPr lang="en-GB" dirty="0"/>
              <a:t>https://en.wikipedia.org</a:t>
            </a:r>
          </a:p>
        </p:txBody>
      </p:sp>
      <p:pic>
        <p:nvPicPr>
          <p:cNvPr id="3" name="Picture 2">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4128" y="1052737"/>
            <a:ext cx="3096344" cy="1251714"/>
          </a:xfrm>
          <a:prstGeom prst="rect">
            <a:avLst/>
          </a:prstGeom>
        </p:spPr>
      </p:pic>
      <p:pic>
        <p:nvPicPr>
          <p:cNvPr id="6" name="Picture 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24128" y="2842556"/>
            <a:ext cx="3096344" cy="1450540"/>
          </a:xfrm>
          <a:prstGeom prst="rect">
            <a:avLst/>
          </a:prstGeom>
        </p:spPr>
      </p:pic>
      <p:pic>
        <p:nvPicPr>
          <p:cNvPr id="9" name="Picture 8">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24128" y="4691749"/>
            <a:ext cx="3096344" cy="1545563"/>
          </a:xfrm>
          <a:prstGeom prst="rect">
            <a:avLst/>
          </a:prstGeom>
        </p:spPr>
      </p:pic>
    </p:spTree>
    <p:extLst>
      <p:ext uri="{BB962C8B-B14F-4D97-AF65-F5344CB8AC3E}">
        <p14:creationId xmlns:p14="http://schemas.microsoft.com/office/powerpoint/2010/main" val="3635374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www.w3.org/XML/1998/namespace"/>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72026</TotalTime>
  <Words>4011</Words>
  <Application>Microsoft Office PowerPoint</Application>
  <PresentationFormat>On-screen Show (4:3)</PresentationFormat>
  <Paragraphs>255</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Lucida Sans Unicode</vt:lpstr>
      <vt:lpstr>Times New Roman</vt:lpstr>
      <vt:lpstr>Verdana</vt:lpstr>
      <vt:lpstr>Wingdings</vt:lpstr>
      <vt:lpstr>Wingdings 2</vt:lpstr>
      <vt:lpstr>Wingdings 3</vt:lpstr>
      <vt:lpstr>Enderoth</vt:lpstr>
      <vt:lpstr>PowerPoint Presentation</vt:lpstr>
      <vt:lpstr>Assessment Criteria</vt:lpstr>
      <vt:lpstr>Aim and Purpose</vt:lpstr>
      <vt:lpstr>PowerPoint Presentation</vt:lpstr>
      <vt:lpstr>P1.1 – Marketing</vt:lpstr>
      <vt:lpstr>P1.1 – Marketing</vt:lpstr>
      <vt:lpstr>P1.2 – Sales</vt:lpstr>
      <vt:lpstr>P1.2 – Sales</vt:lpstr>
      <vt:lpstr>P1.3 – Information</vt:lpstr>
      <vt:lpstr>P1.3 – Information</vt:lpstr>
      <vt:lpstr>P1.4 – e-commerce</vt:lpstr>
      <vt:lpstr>P1.4 – e-commerce</vt:lpstr>
      <vt:lpstr>P1.5 – Support Services</vt:lpstr>
      <vt:lpstr>P1.5 – Support Services</vt:lpstr>
      <vt:lpstr>P1.6 – Financial</vt:lpstr>
      <vt:lpstr>P1.6 – Financial</vt:lpstr>
      <vt:lpstr>P1.7 – Intranets</vt:lpstr>
      <vt:lpstr>P1.7 – Intranets</vt:lpstr>
      <vt:lpstr>P1.8 – Collaboration</vt:lpstr>
      <vt:lpstr>P1.8 – Collaboration</vt:lpstr>
      <vt:lpstr>LO1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1948</cp:revision>
  <cp:lastPrinted>2014-01-22T18:25:48Z</cp:lastPrinted>
  <dcterms:created xsi:type="dcterms:W3CDTF">2008-03-12T11:01:44Z</dcterms:created>
  <dcterms:modified xsi:type="dcterms:W3CDTF">2018-07-08T17:17:16Z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